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1" r:id="rId4"/>
    <p:sldId id="260" r:id="rId5"/>
    <p:sldId id="262" r:id="rId6"/>
    <p:sldId id="268" r:id="rId7"/>
    <p:sldId id="266" r:id="rId8"/>
    <p:sldId id="265" r:id="rId9"/>
    <p:sldId id="269" r:id="rId10"/>
    <p:sldId id="264" r:id="rId11"/>
    <p:sldId id="270" r:id="rId12"/>
    <p:sldId id="271" r:id="rId13"/>
    <p:sldId id="272" r:id="rId14"/>
    <p:sldId id="273" r:id="rId15"/>
    <p:sldId id="276" r:id="rId16"/>
    <p:sldId id="274" r:id="rId17"/>
    <p:sldId id="275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0808"/>
    <a:srgbClr val="003300"/>
    <a:srgbClr val="000000"/>
    <a:srgbClr val="EBA4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70" d="100"/>
          <a:sy n="70" d="100"/>
        </p:scale>
        <p:origin x="-116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AE5A0A-A316-4EF6-83A1-1E357309326A}" type="datetimeFigureOut">
              <a:rPr lang="es-MX" smtClean="0"/>
              <a:t>10/10/2019</a:t>
            </a:fld>
            <a:endParaRPr lang="es-MX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521A35-0CCF-4255-A81F-C0F3CCE38777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243778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521A35-0CCF-4255-A81F-C0F3CCE38777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56713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56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4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6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37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4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47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2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4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3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5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B3FB2-AD36-B348-97F9-CB582C54838F}" type="datetimeFigureOut">
              <a:rPr lang="en-US" smtClean="0"/>
              <a:t>10/10/2019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34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7583" y="1939333"/>
            <a:ext cx="4101007" cy="1586243"/>
          </a:xfrm>
        </p:spPr>
        <p:txBody>
          <a:bodyPr>
            <a:noAutofit/>
          </a:bodyPr>
          <a:lstStyle/>
          <a:p>
            <a:r>
              <a:rPr lang="es-MX" sz="3600" dirty="0"/>
              <a:t/>
            </a:r>
            <a:br>
              <a:rPr lang="es-MX" sz="3600" dirty="0"/>
            </a:br>
            <a:r>
              <a:rPr lang="es-MX" sz="3600" dirty="0"/>
              <a:t> </a:t>
            </a:r>
            <a:r>
              <a:rPr lang="es-MX" sz="3600" b="1" dirty="0"/>
              <a:t>PLAN DE TRABAJO ÁREA I NACIONAL </a:t>
            </a:r>
            <a:endParaRPr lang="en-US" sz="3600" b="1" dirty="0">
              <a:latin typeface="Century Gothic"/>
              <a:cs typeface="Century Gothic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805" y="4049485"/>
            <a:ext cx="6400800" cy="1142303"/>
          </a:xfrm>
        </p:spPr>
        <p:txBody>
          <a:bodyPr>
            <a:normAutofit/>
          </a:bodyPr>
          <a:lstStyle/>
          <a:p>
            <a:endParaRPr lang="en-US" sz="2000" b="1" dirty="0" smtClean="0">
              <a:latin typeface="Century Gothic"/>
              <a:cs typeface="Century Gothic"/>
            </a:endParaRPr>
          </a:p>
          <a:p>
            <a:r>
              <a:rPr lang="en-US" sz="2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1ra. </a:t>
            </a:r>
            <a:r>
              <a:rPr lang="en-US" sz="2000" b="1" dirty="0" err="1" smtClean="0">
                <a:solidFill>
                  <a:schemeClr val="tx1"/>
                </a:solidFill>
                <a:latin typeface="Century Gothic"/>
                <a:cs typeface="Century Gothic"/>
              </a:rPr>
              <a:t>Reunión</a:t>
            </a:r>
            <a:r>
              <a:rPr lang="en-US" sz="2000" b="1" dirty="0" smtClean="0">
                <a:solidFill>
                  <a:schemeClr val="tx1"/>
                </a:solidFill>
                <a:latin typeface="Century Gothic"/>
                <a:cs typeface="Century Gothic"/>
              </a:rPr>
              <a:t> de </a:t>
            </a:r>
            <a:r>
              <a:rPr lang="en-US" sz="2000" b="1" dirty="0" err="1" smtClean="0">
                <a:solidFill>
                  <a:schemeClr val="tx1"/>
                </a:solidFill>
                <a:latin typeface="Century Gothic"/>
                <a:cs typeface="Century Gothic"/>
              </a:rPr>
              <a:t>Bloque</a:t>
            </a:r>
            <a:endParaRPr lang="en-US" sz="2000" b="1" dirty="0">
              <a:solidFill>
                <a:schemeClr val="tx1"/>
              </a:solidFill>
              <a:latin typeface="Century Gothic"/>
              <a:cs typeface="Century Gothic"/>
            </a:endParaRPr>
          </a:p>
        </p:txBody>
      </p:sp>
      <p:pic>
        <p:nvPicPr>
          <p:cNvPr id="6" name="Picture 5" descr="LOGO EQUIPO ENTRANTE  201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6408590" y="2326702"/>
            <a:ext cx="2584433" cy="2666382"/>
          </a:xfrm>
          <a:prstGeom prst="rect">
            <a:avLst/>
          </a:prstGeom>
        </p:spPr>
      </p:pic>
      <p:pic>
        <p:nvPicPr>
          <p:cNvPr id="7" name="Picture 6" descr="1logomf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97" y="1859364"/>
            <a:ext cx="1903922" cy="33324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49238" y="101976"/>
            <a:ext cx="3479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Equipo Coordinador Nacional</a:t>
            </a:r>
          </a:p>
          <a:p>
            <a:pPr algn="r"/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539" y="218852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 smtClean="0">
                <a:solidFill>
                  <a:schemeClr val="bg1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6418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379991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2700" b="1" dirty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LINEA DE ACCIÓN No. 4</a:t>
            </a:r>
            <a:r>
              <a:rPr lang="en-US" b="1" dirty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lang="en-US" sz="2700" b="1" dirty="0" err="1">
                <a:latin typeface="Century Gothic"/>
                <a:cs typeface="Century Gothic"/>
              </a:rPr>
              <a:t>Impulsar</a:t>
            </a:r>
            <a:r>
              <a:rPr lang="en-US" sz="2700" b="1" dirty="0">
                <a:latin typeface="Century Gothic"/>
                <a:cs typeface="Century Gothic"/>
              </a:rPr>
              <a:t> el </a:t>
            </a:r>
            <a:r>
              <a:rPr lang="en-US" sz="2700" b="1" dirty="0" err="1">
                <a:latin typeface="Century Gothic"/>
                <a:cs typeface="Century Gothic"/>
              </a:rPr>
              <a:t>correcto</a:t>
            </a:r>
            <a:r>
              <a:rPr lang="en-US" sz="2700" b="1" dirty="0">
                <a:latin typeface="Century Gothic"/>
                <a:cs typeface="Century Gothic"/>
              </a:rPr>
              <a:t> </a:t>
            </a:r>
            <a:r>
              <a:rPr lang="en-US" sz="2700" b="1" dirty="0" err="1">
                <a:latin typeface="Century Gothic"/>
                <a:cs typeface="Century Gothic"/>
              </a:rPr>
              <a:t>desarrollo</a:t>
            </a:r>
            <a:r>
              <a:rPr lang="en-US" sz="2700" b="1" dirty="0">
                <a:latin typeface="Century Gothic"/>
                <a:cs typeface="Century Gothic"/>
              </a:rPr>
              <a:t> de la </a:t>
            </a:r>
            <a:r>
              <a:rPr lang="en-US" sz="2700" b="1" dirty="0" err="1">
                <a:latin typeface="Century Gothic"/>
                <a:cs typeface="Century Gothic"/>
              </a:rPr>
              <a:t>metodología</a:t>
            </a:r>
            <a:r>
              <a:rPr lang="en-US" sz="2700" b="1" dirty="0">
                <a:latin typeface="Century Gothic"/>
                <a:cs typeface="Century Gothic"/>
              </a:rPr>
              <a:t> </a:t>
            </a:r>
            <a:r>
              <a:rPr lang="en-US" sz="2700" b="1" dirty="0" err="1">
                <a:latin typeface="Century Gothic"/>
                <a:cs typeface="Century Gothic"/>
              </a:rPr>
              <a:t>en</a:t>
            </a:r>
            <a:r>
              <a:rPr lang="en-US" sz="2700" b="1" dirty="0">
                <a:latin typeface="Century Gothic"/>
                <a:cs typeface="Century Gothic"/>
              </a:rPr>
              <a:t> las </a:t>
            </a:r>
            <a:r>
              <a:rPr lang="en-US" sz="2700" b="1" dirty="0" err="1">
                <a:latin typeface="Century Gothic"/>
                <a:cs typeface="Century Gothic"/>
              </a:rPr>
              <a:t>reuniones</a:t>
            </a:r>
            <a:r>
              <a:rPr lang="en-US" sz="2700" b="1" dirty="0">
                <a:latin typeface="Century Gothic"/>
                <a:cs typeface="Century Gothic"/>
              </a:rPr>
              <a:t> de </a:t>
            </a:r>
            <a:r>
              <a:rPr lang="en-US" sz="2700" b="1" dirty="0" err="1">
                <a:latin typeface="Century Gothic"/>
                <a:cs typeface="Century Gothic"/>
              </a:rPr>
              <a:t>Equipo</a:t>
            </a:r>
            <a:r>
              <a:rPr lang="en-US" sz="2700" b="1" dirty="0">
                <a:latin typeface="Century Gothic"/>
                <a:cs typeface="Century Gothic"/>
              </a:rPr>
              <a:t> </a:t>
            </a:r>
            <a:r>
              <a:rPr lang="en-US" sz="2700" b="1" dirty="0" err="1">
                <a:latin typeface="Century Gothic"/>
                <a:cs typeface="Century Gothic"/>
              </a:rPr>
              <a:t>Básico</a:t>
            </a:r>
            <a:r>
              <a:rPr lang="en-US" sz="2700" b="1" dirty="0">
                <a:latin typeface="Century Gothic"/>
                <a:cs typeface="Century Gothic"/>
              </a:rPr>
              <a:t> y Zonal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85257"/>
            <a:ext cx="8229600" cy="4125686"/>
          </a:xfrm>
        </p:spPr>
        <p:txBody>
          <a:bodyPr/>
          <a:lstStyle/>
          <a:p>
            <a:pPr marL="0" indent="0">
              <a:buNone/>
            </a:pPr>
            <a:endParaRPr lang="en-US" sz="2400" b="1" dirty="0" smtClean="0">
              <a:solidFill>
                <a:srgbClr val="003300"/>
              </a:solidFill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ACTIVIDADES:</a:t>
            </a:r>
          </a:p>
          <a:p>
            <a:pPr marL="457200" indent="-457200" algn="just">
              <a:buAutoNum type="alphaLcParenR"/>
            </a:pPr>
            <a:r>
              <a:rPr lang="en-US" sz="2400" dirty="0" err="1" smtClean="0">
                <a:latin typeface="Century Gothic"/>
                <a:cs typeface="Century Gothic"/>
              </a:rPr>
              <a:t>Realizar</a:t>
            </a:r>
            <a:r>
              <a:rPr lang="en-US" sz="2400" dirty="0" smtClean="0">
                <a:latin typeface="Century Gothic"/>
                <a:cs typeface="Century Gothic"/>
              </a:rPr>
              <a:t> un </a:t>
            </a:r>
            <a:r>
              <a:rPr lang="en-US" sz="2400" dirty="0" err="1" smtClean="0">
                <a:latin typeface="Century Gothic"/>
                <a:cs typeface="Century Gothic"/>
              </a:rPr>
              <a:t>rol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visitas</a:t>
            </a:r>
            <a:r>
              <a:rPr lang="en-US" sz="2400" dirty="0" smtClean="0">
                <a:latin typeface="Century Gothic"/>
                <a:cs typeface="Century Gothic"/>
              </a:rPr>
              <a:t> a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Equipos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Básicos</a:t>
            </a:r>
            <a:r>
              <a:rPr lang="en-US" sz="2400" dirty="0" smtClean="0">
                <a:latin typeface="Century Gothic"/>
                <a:cs typeface="Century Gothic"/>
              </a:rPr>
              <a:t> y </a:t>
            </a:r>
            <a:r>
              <a:rPr lang="en-US" sz="2400" dirty="0" err="1" smtClean="0">
                <a:latin typeface="Century Gothic"/>
                <a:cs typeface="Century Gothic"/>
              </a:rPr>
              <a:t>Zonales</a:t>
            </a:r>
            <a:r>
              <a:rPr lang="en-US" sz="2400" dirty="0" smtClean="0">
                <a:latin typeface="Century Gothic"/>
                <a:cs typeface="Century Gothic"/>
              </a:rPr>
              <a:t> para </a:t>
            </a:r>
            <a:r>
              <a:rPr lang="en-US" sz="2400" dirty="0" err="1" smtClean="0">
                <a:latin typeface="Century Gothic"/>
                <a:cs typeface="Century Gothic"/>
              </a:rPr>
              <a:t>verificar</a:t>
            </a:r>
            <a:r>
              <a:rPr lang="en-US" sz="2400" dirty="0" smtClean="0">
                <a:latin typeface="Century Gothic"/>
                <a:cs typeface="Century Gothic"/>
              </a:rPr>
              <a:t> que la </a:t>
            </a:r>
            <a:r>
              <a:rPr lang="en-US" sz="2400" dirty="0" err="1" smtClean="0">
                <a:latin typeface="Century Gothic"/>
                <a:cs typeface="Century Gothic"/>
              </a:rPr>
              <a:t>preparación</a:t>
            </a:r>
            <a:r>
              <a:rPr lang="en-US" sz="2400" dirty="0" smtClean="0">
                <a:latin typeface="Century Gothic"/>
                <a:cs typeface="Century Gothic"/>
              </a:rPr>
              <a:t> y </a:t>
            </a:r>
            <a:r>
              <a:rPr lang="en-US" sz="2400" dirty="0" err="1" smtClean="0">
                <a:latin typeface="Century Gothic"/>
                <a:cs typeface="Century Gothic"/>
              </a:rPr>
              <a:t>desarrollo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temas</a:t>
            </a:r>
            <a:r>
              <a:rPr lang="en-US" sz="2400" dirty="0" smtClean="0">
                <a:latin typeface="Century Gothic"/>
                <a:cs typeface="Century Gothic"/>
              </a:rPr>
              <a:t> sea el </a:t>
            </a:r>
            <a:r>
              <a:rPr lang="en-US" sz="2400" dirty="0" err="1" smtClean="0">
                <a:latin typeface="Century Gothic"/>
                <a:cs typeface="Century Gothic"/>
              </a:rPr>
              <a:t>correcto</a:t>
            </a:r>
            <a:r>
              <a:rPr lang="en-US" sz="2400" dirty="0" smtClean="0">
                <a:latin typeface="Century Gothic"/>
                <a:cs typeface="Century Gothic"/>
              </a:rPr>
              <a:t>. </a:t>
            </a:r>
          </a:p>
          <a:p>
            <a:pPr marL="0" indent="0" algn="just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b) </a:t>
            </a:r>
            <a:r>
              <a:rPr lang="en-US" sz="2400" dirty="0" err="1" smtClean="0">
                <a:latin typeface="Century Gothic"/>
                <a:cs typeface="Century Gothic"/>
              </a:rPr>
              <a:t>Mantener</a:t>
            </a:r>
            <a:r>
              <a:rPr lang="en-US" sz="2400" dirty="0" smtClean="0">
                <a:latin typeface="Century Gothic"/>
                <a:cs typeface="Century Gothic"/>
              </a:rPr>
              <a:t>  </a:t>
            </a:r>
            <a:r>
              <a:rPr lang="en-US" sz="2400" dirty="0" err="1" smtClean="0">
                <a:latin typeface="Century Gothic"/>
                <a:cs typeface="Century Gothic"/>
              </a:rPr>
              <a:t>una</a:t>
            </a:r>
            <a:r>
              <a:rPr lang="en-US" sz="2400" dirty="0" smtClean="0">
                <a:latin typeface="Century Gothic"/>
                <a:cs typeface="Century Gothic"/>
              </a:rPr>
              <a:t>  </a:t>
            </a:r>
            <a:r>
              <a:rPr lang="en-US" sz="2400" dirty="0" err="1" smtClean="0">
                <a:latin typeface="Century Gothic"/>
                <a:cs typeface="Century Gothic"/>
              </a:rPr>
              <a:t>estrecha</a:t>
            </a:r>
            <a:r>
              <a:rPr lang="en-US" sz="2400" dirty="0" smtClean="0">
                <a:latin typeface="Century Gothic"/>
                <a:cs typeface="Century Gothic"/>
              </a:rPr>
              <a:t>  </a:t>
            </a:r>
            <a:r>
              <a:rPr lang="en-US" sz="2400" dirty="0" err="1" smtClean="0">
                <a:latin typeface="Century Gothic"/>
                <a:cs typeface="Century Gothic"/>
              </a:rPr>
              <a:t>relación</a:t>
            </a:r>
            <a:r>
              <a:rPr lang="en-US" sz="2400" dirty="0" smtClean="0">
                <a:latin typeface="Century Gothic"/>
                <a:cs typeface="Century Gothic"/>
              </a:rPr>
              <a:t>  con  las  </a:t>
            </a:r>
            <a:r>
              <a:rPr lang="en-US" sz="2400" dirty="0" err="1" smtClean="0">
                <a:latin typeface="Century Gothic"/>
                <a:cs typeface="Century Gothic"/>
              </a:rPr>
              <a:t>áreas</a:t>
            </a:r>
            <a:endParaRPr lang="en-US" sz="2400" dirty="0" smtClean="0">
              <a:latin typeface="Century Gothic"/>
              <a:cs typeface="Century Gothic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    </a:t>
            </a:r>
            <a:r>
              <a:rPr lang="en-US" sz="2400" dirty="0" err="1" smtClean="0">
                <a:latin typeface="Century Gothic"/>
                <a:cs typeface="Century Gothic"/>
              </a:rPr>
              <a:t>homólogas</a:t>
            </a:r>
            <a:r>
              <a:rPr lang="en-US" sz="2400" dirty="0" smtClean="0">
                <a:latin typeface="Century Gothic"/>
                <a:cs typeface="Century Gothic"/>
              </a:rPr>
              <a:t>   </a:t>
            </a:r>
            <a:r>
              <a:rPr lang="en-US" sz="2400" dirty="0" err="1" smtClean="0">
                <a:latin typeface="Century Gothic"/>
                <a:cs typeface="Century Gothic"/>
              </a:rPr>
              <a:t>mediante</a:t>
            </a:r>
            <a:r>
              <a:rPr lang="en-US" sz="2400" dirty="0" smtClean="0">
                <a:latin typeface="Century Gothic"/>
                <a:cs typeface="Century Gothic"/>
              </a:rPr>
              <a:t>   las   cartas   </a:t>
            </a:r>
            <a:r>
              <a:rPr lang="en-US" sz="2400" dirty="0" err="1" smtClean="0">
                <a:latin typeface="Century Gothic"/>
                <a:cs typeface="Century Gothic"/>
              </a:rPr>
              <a:t>mensuales</a:t>
            </a:r>
            <a:r>
              <a:rPr lang="en-US" sz="2400" dirty="0" smtClean="0">
                <a:latin typeface="Century Gothic"/>
                <a:cs typeface="Century Gothic"/>
              </a:rPr>
              <a:t>   y </a:t>
            </a:r>
          </a:p>
          <a:p>
            <a:pPr marL="0" indent="0" algn="just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  </a:t>
            </a:r>
            <a:r>
              <a:rPr lang="en-US" sz="2400" dirty="0" err="1" smtClean="0">
                <a:latin typeface="Century Gothic"/>
                <a:cs typeface="Century Gothic"/>
              </a:rPr>
              <a:t>videoconferencias</a:t>
            </a:r>
            <a:r>
              <a:rPr lang="en-US" sz="2400" dirty="0" smtClean="0">
                <a:latin typeface="Century Gothic"/>
                <a:cs typeface="Century Gothic"/>
              </a:rPr>
              <a:t>  para  </a:t>
            </a:r>
            <a:r>
              <a:rPr lang="en-US" sz="2400" dirty="0" err="1" smtClean="0">
                <a:latin typeface="Century Gothic"/>
                <a:cs typeface="Century Gothic"/>
              </a:rPr>
              <a:t>tener</a:t>
            </a:r>
            <a:r>
              <a:rPr lang="en-US" sz="2400" dirty="0" smtClean="0">
                <a:latin typeface="Century Gothic"/>
                <a:cs typeface="Century Gothic"/>
              </a:rPr>
              <a:t>  </a:t>
            </a:r>
            <a:r>
              <a:rPr lang="en-US" sz="2400" dirty="0" err="1" smtClean="0">
                <a:latin typeface="Century Gothic"/>
                <a:cs typeface="Century Gothic"/>
              </a:rPr>
              <a:t>una</a:t>
            </a:r>
            <a:r>
              <a:rPr lang="en-US" sz="2400" dirty="0" smtClean="0">
                <a:latin typeface="Century Gothic"/>
                <a:cs typeface="Century Gothic"/>
              </a:rPr>
              <a:t>  </a:t>
            </a:r>
            <a:r>
              <a:rPr lang="en-US" sz="2400" dirty="0" err="1" smtClean="0">
                <a:latin typeface="Century Gothic"/>
                <a:cs typeface="Century Gothic"/>
              </a:rPr>
              <a:t>retroalimen</a:t>
            </a:r>
            <a:r>
              <a:rPr lang="en-US" sz="2400" dirty="0" smtClean="0">
                <a:latin typeface="Century Gothic"/>
                <a:cs typeface="Century Gothic"/>
              </a:rPr>
              <a:t>-</a:t>
            </a:r>
          </a:p>
          <a:p>
            <a:pPr marL="0" indent="0" algn="just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  </a:t>
            </a:r>
            <a:r>
              <a:rPr lang="en-US" sz="2400" dirty="0" err="1" smtClean="0">
                <a:latin typeface="Century Gothic"/>
                <a:cs typeface="Century Gothic"/>
              </a:rPr>
              <a:t>tación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acerca</a:t>
            </a:r>
            <a:r>
              <a:rPr lang="en-US" sz="2400" dirty="0" smtClean="0">
                <a:latin typeface="Century Gothic"/>
                <a:cs typeface="Century Gothic"/>
              </a:rPr>
              <a:t> del </a:t>
            </a:r>
            <a:r>
              <a:rPr lang="en-US" sz="2400" dirty="0" err="1" smtClean="0">
                <a:latin typeface="Century Gothic"/>
                <a:cs typeface="Century Gothic"/>
              </a:rPr>
              <a:t>desarrollo</a:t>
            </a:r>
            <a:r>
              <a:rPr lang="en-US" sz="2400" dirty="0" smtClean="0">
                <a:latin typeface="Century Gothic"/>
                <a:cs typeface="Century Gothic"/>
              </a:rPr>
              <a:t> de las </a:t>
            </a:r>
            <a:r>
              <a:rPr lang="en-US" sz="2400" dirty="0" err="1" smtClean="0">
                <a:latin typeface="Century Gothic"/>
                <a:cs typeface="Century Gothic"/>
              </a:rPr>
              <a:t>reuniones</a:t>
            </a:r>
            <a:r>
              <a:rPr lang="en-US" sz="2400" dirty="0">
                <a:latin typeface="Century Gothic"/>
                <a:cs typeface="Century Gothic"/>
              </a:rPr>
              <a:t>.</a:t>
            </a:r>
          </a:p>
          <a:p>
            <a:pPr marL="0" indent="0" algn="just">
              <a:buNone/>
            </a:pP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434886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just"/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LINEA DE ACCIÓN No. 6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Concientizar</a:t>
            </a:r>
            <a:r>
              <a:rPr lang="en-US" sz="2400" b="1" dirty="0" smtClean="0">
                <a:latin typeface="Century Gothic"/>
                <a:cs typeface="Century Gothic"/>
              </a:rPr>
              <a:t> la </a:t>
            </a:r>
            <a:r>
              <a:rPr lang="en-US" sz="2400" b="1" dirty="0" err="1" smtClean="0">
                <a:latin typeface="Century Gothic"/>
                <a:cs typeface="Century Gothic"/>
              </a:rPr>
              <a:t>efectiva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vivencia</a:t>
            </a:r>
            <a:r>
              <a:rPr lang="en-US" sz="2400" b="1" dirty="0" smtClean="0">
                <a:latin typeface="Century Gothic"/>
                <a:cs typeface="Century Gothic"/>
              </a:rPr>
              <a:t> de las </a:t>
            </a:r>
            <a:r>
              <a:rPr lang="en-US" sz="2400" b="1" dirty="0" err="1" smtClean="0">
                <a:latin typeface="Century Gothic"/>
                <a:cs typeface="Century Gothic"/>
              </a:rPr>
              <a:t>acciones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sugeridas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como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apoyo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en</a:t>
            </a:r>
            <a:r>
              <a:rPr lang="en-US" sz="2400" b="1" dirty="0" smtClean="0">
                <a:latin typeface="Century Gothic"/>
                <a:cs typeface="Century Gothic"/>
              </a:rPr>
              <a:t> el </a:t>
            </a:r>
            <a:r>
              <a:rPr lang="en-US" sz="2400" b="1" dirty="0" err="1" smtClean="0">
                <a:latin typeface="Century Gothic"/>
                <a:cs typeface="Century Gothic"/>
              </a:rPr>
              <a:t>proceso</a:t>
            </a:r>
            <a:r>
              <a:rPr lang="en-US" sz="2400" b="1" dirty="0" smtClean="0">
                <a:latin typeface="Century Gothic"/>
                <a:cs typeface="Century Gothic"/>
              </a:rPr>
              <a:t> de </a:t>
            </a:r>
            <a:r>
              <a:rPr lang="en-US" sz="2400" b="1" dirty="0" err="1" smtClean="0">
                <a:latin typeface="Century Gothic"/>
                <a:cs typeface="Century Gothic"/>
              </a:rPr>
              <a:t>formación</a:t>
            </a:r>
            <a:r>
              <a:rPr lang="en-US" sz="2400" b="1" dirty="0" smtClean="0">
                <a:latin typeface="Century Gothic"/>
                <a:cs typeface="Century Gothic"/>
              </a:rPr>
              <a:t> personal y familiar.</a:t>
            </a: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 </a:t>
            </a:r>
            <a:endParaRPr lang="en-US" sz="2400" b="1" dirty="0">
              <a:solidFill>
                <a:srgbClr val="003300"/>
              </a:solidFill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ACTIVIDADES:</a:t>
            </a:r>
          </a:p>
          <a:p>
            <a:pPr marL="457200" indent="-457200" algn="just">
              <a:buAutoNum type="alphaLcParenR"/>
            </a:pPr>
            <a:r>
              <a:rPr lang="en-US" sz="2400" dirty="0" smtClean="0">
                <a:latin typeface="Century Gothic"/>
                <a:cs typeface="Century Gothic"/>
              </a:rPr>
              <a:t>Que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las </a:t>
            </a:r>
            <a:r>
              <a:rPr lang="en-US" sz="2400" dirty="0" err="1" smtClean="0">
                <a:latin typeface="Century Gothic"/>
                <a:cs typeface="Century Gothic"/>
              </a:rPr>
              <a:t>reuniones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Zonales</a:t>
            </a:r>
            <a:r>
              <a:rPr lang="en-US" sz="2400" dirty="0" smtClean="0">
                <a:latin typeface="Century Gothic"/>
                <a:cs typeface="Century Gothic"/>
              </a:rPr>
              <a:t>, las </a:t>
            </a:r>
            <a:r>
              <a:rPr lang="en-US" sz="2400" dirty="0" err="1" smtClean="0">
                <a:latin typeface="Century Gothic"/>
                <a:cs typeface="Century Gothic"/>
              </a:rPr>
              <a:t>áreas</a:t>
            </a:r>
            <a:r>
              <a:rPr lang="en-US" sz="2400" dirty="0" smtClean="0">
                <a:latin typeface="Century Gothic"/>
                <a:cs typeface="Century Gothic"/>
              </a:rPr>
              <a:t> 1 </a:t>
            </a:r>
            <a:r>
              <a:rPr lang="en-US" sz="2400" dirty="0" err="1" smtClean="0">
                <a:latin typeface="Century Gothic"/>
                <a:cs typeface="Century Gothic"/>
              </a:rPr>
              <a:t>Diocesanas</a:t>
            </a:r>
            <a:r>
              <a:rPr lang="en-US" sz="2400" dirty="0" smtClean="0">
                <a:latin typeface="Century Gothic"/>
                <a:cs typeface="Century Gothic"/>
              </a:rPr>
              <a:t> y de Sector, </a:t>
            </a:r>
            <a:r>
              <a:rPr lang="en-US" sz="2400" dirty="0" err="1" smtClean="0">
                <a:latin typeface="Century Gothic"/>
                <a:cs typeface="Century Gothic"/>
              </a:rPr>
              <a:t>evalúen</a:t>
            </a:r>
            <a:r>
              <a:rPr lang="en-US" sz="2400" dirty="0" smtClean="0">
                <a:latin typeface="Century Gothic"/>
                <a:cs typeface="Century Gothic"/>
              </a:rPr>
              <a:t>, que las </a:t>
            </a:r>
            <a:r>
              <a:rPr lang="en-US" sz="2400" dirty="0" err="1" smtClean="0">
                <a:latin typeface="Century Gothic"/>
                <a:cs typeface="Century Gothic"/>
              </a:rPr>
              <a:t>acciones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sugeridas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sean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concretas</a:t>
            </a:r>
            <a:r>
              <a:rPr lang="en-US" sz="2400" dirty="0" smtClean="0">
                <a:latin typeface="Century Gothic"/>
                <a:cs typeface="Century Gothic"/>
              </a:rPr>
              <a:t>, </a:t>
            </a:r>
            <a:r>
              <a:rPr lang="en-US" sz="2400" dirty="0" err="1" smtClean="0">
                <a:latin typeface="Century Gothic"/>
                <a:cs typeface="Century Gothic"/>
              </a:rPr>
              <a:t>alcanzables</a:t>
            </a: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y </a:t>
            </a:r>
            <a:r>
              <a:rPr lang="en-US" sz="2400" dirty="0" err="1" smtClean="0">
                <a:latin typeface="Century Gothic"/>
                <a:cs typeface="Century Gothic"/>
              </a:rPr>
              <a:t>revisar</a:t>
            </a:r>
            <a:r>
              <a:rPr lang="en-US" sz="2400" dirty="0" smtClean="0">
                <a:latin typeface="Century Gothic"/>
                <a:cs typeface="Century Gothic"/>
              </a:rPr>
              <a:t> el </a:t>
            </a:r>
            <a:r>
              <a:rPr lang="en-US" sz="2400" dirty="0" err="1" smtClean="0">
                <a:latin typeface="Century Gothic"/>
                <a:cs typeface="Century Gothic"/>
              </a:rPr>
              <a:t>porcentaje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cumplimiento</a:t>
            </a:r>
            <a:r>
              <a:rPr lang="en-US" sz="2400" dirty="0" smtClean="0">
                <a:latin typeface="Century Gothic"/>
                <a:cs typeface="Century Gothic"/>
              </a:rPr>
              <a:t> de las </a:t>
            </a:r>
            <a:r>
              <a:rPr lang="en-US" sz="2400" dirty="0" err="1" smtClean="0">
                <a:latin typeface="Century Gothic"/>
                <a:cs typeface="Century Gothic"/>
              </a:rPr>
              <a:t>mismas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</a:p>
          <a:p>
            <a:pPr marL="0" indent="0" algn="just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b) Que   entre   las   </a:t>
            </a:r>
            <a:r>
              <a:rPr lang="en-US" sz="2400" dirty="0" err="1" smtClean="0">
                <a:latin typeface="Century Gothic"/>
                <a:cs typeface="Century Gothic"/>
              </a:rPr>
              <a:t>áreas</a:t>
            </a:r>
            <a:r>
              <a:rPr lang="en-US" sz="2400" dirty="0" smtClean="0">
                <a:latin typeface="Century Gothic"/>
                <a:cs typeface="Century Gothic"/>
              </a:rPr>
              <a:t>   1 </a:t>
            </a:r>
            <a:r>
              <a:rPr lang="en-US" sz="2400" dirty="0" err="1" smtClean="0">
                <a:latin typeface="Century Gothic"/>
                <a:cs typeface="Century Gothic"/>
              </a:rPr>
              <a:t>Diocesana</a:t>
            </a:r>
            <a:r>
              <a:rPr lang="en-US" sz="2400" dirty="0" smtClean="0">
                <a:latin typeface="Century Gothic"/>
                <a:cs typeface="Century Gothic"/>
              </a:rPr>
              <a:t>  y  de  Sector, </a:t>
            </a:r>
          </a:p>
          <a:p>
            <a:pPr marL="0" indent="0" algn="just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  </a:t>
            </a:r>
            <a:r>
              <a:rPr lang="en-US" sz="2400" dirty="0" err="1" smtClean="0">
                <a:latin typeface="Century Gothic"/>
                <a:cs typeface="Century Gothic"/>
              </a:rPr>
              <a:t>propongan</a:t>
            </a:r>
            <a:r>
              <a:rPr lang="en-US" sz="2400" dirty="0" smtClean="0">
                <a:latin typeface="Century Gothic"/>
                <a:cs typeface="Century Gothic"/>
              </a:rPr>
              <a:t>    un    </a:t>
            </a:r>
            <a:r>
              <a:rPr lang="en-US" sz="2400" dirty="0" err="1" smtClean="0">
                <a:latin typeface="Century Gothic"/>
                <a:cs typeface="Century Gothic"/>
              </a:rPr>
              <a:t>listado</a:t>
            </a:r>
            <a:r>
              <a:rPr lang="en-US" sz="2400" dirty="0" smtClean="0">
                <a:latin typeface="Century Gothic"/>
                <a:cs typeface="Century Gothic"/>
              </a:rPr>
              <a:t>    de    </a:t>
            </a:r>
            <a:r>
              <a:rPr lang="en-US" sz="2400" dirty="0" err="1" smtClean="0">
                <a:latin typeface="Century Gothic"/>
                <a:cs typeface="Century Gothic"/>
              </a:rPr>
              <a:t>posibles</a:t>
            </a:r>
            <a:r>
              <a:rPr lang="en-US" sz="2400" dirty="0" smtClean="0">
                <a:latin typeface="Century Gothic"/>
                <a:cs typeface="Century Gothic"/>
              </a:rPr>
              <a:t>   </a:t>
            </a:r>
            <a:r>
              <a:rPr lang="en-US" sz="2400" dirty="0" err="1" smtClean="0">
                <a:latin typeface="Century Gothic"/>
                <a:cs typeface="Century Gothic"/>
              </a:rPr>
              <a:t>acciones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</a:p>
          <a:p>
            <a:pPr marL="0" indent="0" algn="just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  </a:t>
            </a:r>
            <a:r>
              <a:rPr lang="en-US" sz="2400" dirty="0" err="1" smtClean="0">
                <a:latin typeface="Century Gothic"/>
                <a:cs typeface="Century Gothic"/>
              </a:rPr>
              <a:t>sugeridas</a:t>
            </a:r>
            <a:r>
              <a:rPr lang="en-US" sz="2400" dirty="0" smtClean="0">
                <a:latin typeface="Century Gothic"/>
                <a:cs typeface="Century Gothic"/>
              </a:rPr>
              <a:t>  para  </a:t>
            </a:r>
            <a:r>
              <a:rPr lang="en-US" sz="2400" dirty="0" err="1" smtClean="0">
                <a:latin typeface="Century Gothic"/>
                <a:cs typeface="Century Gothic"/>
              </a:rPr>
              <a:t>cada</a:t>
            </a:r>
            <a:r>
              <a:rPr lang="en-US" sz="2400" dirty="0" smtClean="0">
                <a:latin typeface="Century Gothic"/>
                <a:cs typeface="Century Gothic"/>
              </a:rPr>
              <a:t>  </a:t>
            </a:r>
            <a:r>
              <a:rPr lang="en-US" sz="2400" dirty="0" err="1" smtClean="0">
                <a:latin typeface="Century Gothic"/>
                <a:cs typeface="Century Gothic"/>
              </a:rPr>
              <a:t>uno</a:t>
            </a:r>
            <a:r>
              <a:rPr lang="en-US" sz="2400" dirty="0" smtClean="0">
                <a:latin typeface="Century Gothic"/>
                <a:cs typeface="Century Gothic"/>
              </a:rPr>
              <a:t>  de 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 </a:t>
            </a:r>
            <a:r>
              <a:rPr lang="en-US" sz="2400" dirty="0" err="1" smtClean="0">
                <a:latin typeface="Century Gothic"/>
                <a:cs typeface="Century Gothic"/>
              </a:rPr>
              <a:t>temas</a:t>
            </a:r>
            <a:r>
              <a:rPr lang="en-US" sz="2400" dirty="0" smtClean="0">
                <a:latin typeface="Century Gothic"/>
                <a:cs typeface="Century Gothic"/>
              </a:rPr>
              <a:t> del </a:t>
            </a:r>
            <a:r>
              <a:rPr lang="en-US" sz="2400" dirty="0" err="1" smtClean="0">
                <a:latin typeface="Century Gothic"/>
                <a:cs typeface="Century Gothic"/>
              </a:rPr>
              <a:t>ciclo</a:t>
            </a:r>
            <a:endParaRPr lang="en-US" sz="2400" dirty="0" smtClean="0">
              <a:latin typeface="Century Gothic"/>
              <a:cs typeface="Century Gothic"/>
            </a:endParaRPr>
          </a:p>
          <a:p>
            <a:pPr marL="0" indent="0" algn="just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  </a:t>
            </a:r>
            <a:r>
              <a:rPr lang="en-US" sz="2400" dirty="0" err="1" smtClean="0">
                <a:latin typeface="Century Gothic"/>
                <a:cs typeface="Century Gothic"/>
              </a:rPr>
              <a:t>básico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formación</a:t>
            </a:r>
            <a:r>
              <a:rPr lang="en-US" sz="2400" dirty="0" smtClean="0">
                <a:latin typeface="Century Gothic"/>
                <a:cs typeface="Century Gothic"/>
              </a:rPr>
              <a:t>. </a:t>
            </a:r>
            <a:endParaRPr lang="en-US" sz="24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6043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LINEA DE ACCIÓN No. 8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Promover</a:t>
            </a:r>
            <a:r>
              <a:rPr lang="en-US" sz="2400" b="1" dirty="0" smtClean="0">
                <a:latin typeface="Century Gothic"/>
                <a:cs typeface="Century Gothic"/>
              </a:rPr>
              <a:t> la </a:t>
            </a:r>
            <a:r>
              <a:rPr lang="en-US" sz="2400" b="1" dirty="0" err="1" smtClean="0">
                <a:latin typeface="Century Gothic"/>
                <a:cs typeface="Century Gothic"/>
              </a:rPr>
              <a:t>autoevaluación</a:t>
            </a:r>
            <a:r>
              <a:rPr lang="en-US" sz="2400" b="1" dirty="0" smtClean="0">
                <a:latin typeface="Century Gothic"/>
                <a:cs typeface="Century Gothic"/>
              </a:rPr>
              <a:t> de la </a:t>
            </a:r>
            <a:r>
              <a:rPr lang="en-US" sz="2400" b="1" dirty="0" err="1" smtClean="0">
                <a:latin typeface="Century Gothic"/>
                <a:cs typeface="Century Gothic"/>
              </a:rPr>
              <a:t>vivencia</a:t>
            </a:r>
            <a:r>
              <a:rPr lang="en-US" sz="2400" b="1" dirty="0" smtClean="0">
                <a:latin typeface="Century Gothic"/>
                <a:cs typeface="Century Gothic"/>
              </a:rPr>
              <a:t> de las 6 </a:t>
            </a:r>
            <a:r>
              <a:rPr lang="en-US" sz="2400" b="1" dirty="0" err="1" smtClean="0">
                <a:latin typeface="Century Gothic"/>
                <a:cs typeface="Century Gothic"/>
              </a:rPr>
              <a:t>exigencias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básicas</a:t>
            </a: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 </a:t>
            </a:r>
            <a:endParaRPr lang="en-US" sz="2400" b="1" dirty="0">
              <a:solidFill>
                <a:srgbClr val="003300"/>
              </a:solidFill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ACTIVIDADES:</a:t>
            </a:r>
          </a:p>
          <a:p>
            <a:pPr marL="457200" indent="-457200" algn="just">
              <a:buAutoNum type="alphaLcParenR"/>
            </a:pPr>
            <a:r>
              <a:rPr lang="en-US" sz="2400" dirty="0" err="1" smtClean="0">
                <a:latin typeface="Century Gothic"/>
                <a:cs typeface="Century Gothic"/>
              </a:rPr>
              <a:t>Realizar</a:t>
            </a:r>
            <a:r>
              <a:rPr lang="en-US" sz="2400" dirty="0" smtClean="0">
                <a:latin typeface="Century Gothic"/>
                <a:cs typeface="Century Gothic"/>
              </a:rPr>
              <a:t> un </a:t>
            </a:r>
            <a:r>
              <a:rPr lang="en-US" sz="2400" dirty="0" err="1" smtClean="0">
                <a:latin typeface="Century Gothic"/>
                <a:cs typeface="Century Gothic"/>
              </a:rPr>
              <a:t>formato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evaluación</a:t>
            </a:r>
            <a:r>
              <a:rPr lang="en-US" sz="2400" dirty="0" smtClean="0">
                <a:latin typeface="Century Gothic"/>
                <a:cs typeface="Century Gothic"/>
              </a:rPr>
              <a:t> para el </a:t>
            </a:r>
            <a:r>
              <a:rPr lang="en-US" sz="2400" dirty="0" err="1" smtClean="0">
                <a:latin typeface="Century Gothic"/>
                <a:cs typeface="Century Gothic"/>
              </a:rPr>
              <a:t>segui</a:t>
            </a:r>
            <a:r>
              <a:rPr lang="en-US" sz="2400" dirty="0" smtClean="0">
                <a:latin typeface="Century Gothic"/>
                <a:cs typeface="Century Gothic"/>
              </a:rPr>
              <a:t>- </a:t>
            </a:r>
            <a:r>
              <a:rPr lang="en-US" sz="2400" dirty="0" err="1" smtClean="0">
                <a:latin typeface="Century Gothic"/>
                <a:cs typeface="Century Gothic"/>
              </a:rPr>
              <a:t>miento</a:t>
            </a:r>
            <a:r>
              <a:rPr lang="en-US" sz="2400" dirty="0" smtClean="0">
                <a:latin typeface="Century Gothic"/>
                <a:cs typeface="Century Gothic"/>
              </a:rPr>
              <a:t> de las 6 </a:t>
            </a:r>
            <a:r>
              <a:rPr lang="en-US" sz="2400" dirty="0" err="1" smtClean="0">
                <a:latin typeface="Century Gothic"/>
                <a:cs typeface="Century Gothic"/>
              </a:rPr>
              <a:t>exigencias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básicas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92863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i="1" u="sng" dirty="0">
                <a:solidFill>
                  <a:srgbClr val="C00000"/>
                </a:solidFill>
                <a:latin typeface="Century Gothic"/>
                <a:cs typeface="Century Gothic"/>
              </a:rPr>
              <a:t>OBJETIVO </a:t>
            </a:r>
            <a:r>
              <a:rPr lang="en-US" sz="3600" b="1" i="1" u="sng" dirty="0" smtClean="0">
                <a:solidFill>
                  <a:srgbClr val="C00000"/>
                </a:solidFill>
                <a:latin typeface="Century Gothic"/>
                <a:cs typeface="Century Gothic"/>
              </a:rPr>
              <a:t>2</a:t>
            </a:r>
            <a:r>
              <a:rPr lang="en-US" sz="2400" b="1" i="1" u="sng" dirty="0" smtClean="0">
                <a:solidFill>
                  <a:srgbClr val="C00000"/>
                </a:solidFill>
                <a:latin typeface="Century Gothic"/>
                <a:cs typeface="Century Gothic"/>
              </a:rPr>
              <a:t/>
            </a:r>
            <a:br>
              <a:rPr lang="en-US" sz="2400" b="1" i="1" u="sng" dirty="0" smtClean="0">
                <a:solidFill>
                  <a:srgbClr val="C00000"/>
                </a:solidFill>
                <a:latin typeface="Century Gothic"/>
                <a:cs typeface="Century Gothic"/>
              </a:rPr>
            </a:br>
            <a:endParaRPr lang="en-US" sz="2400" b="1" dirty="0">
              <a:solidFill>
                <a:srgbClr val="003300"/>
              </a:solidFill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5029"/>
            <a:ext cx="8229600" cy="488768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1" dirty="0">
                <a:solidFill>
                  <a:srgbClr val="003300"/>
                </a:solidFill>
                <a:latin typeface="Century Gothic"/>
                <a:cs typeface="Century Gothic"/>
              </a:rPr>
              <a:t>LINEA DE ACCIÓN No. </a:t>
            </a: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1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Revitalizar</a:t>
            </a:r>
            <a:r>
              <a:rPr lang="en-US" sz="2400" b="1" dirty="0" smtClean="0">
                <a:latin typeface="Century Gothic"/>
                <a:cs typeface="Century Gothic"/>
              </a:rPr>
              <a:t> el </a:t>
            </a:r>
            <a:r>
              <a:rPr lang="en-US" sz="2400" b="1" dirty="0" err="1" smtClean="0">
                <a:latin typeface="Century Gothic"/>
                <a:cs typeface="Century Gothic"/>
              </a:rPr>
              <a:t>ciclo</a:t>
            </a:r>
            <a:r>
              <a:rPr lang="en-US" sz="2400" b="1" dirty="0" smtClean="0">
                <a:latin typeface="Century Gothic"/>
                <a:cs typeface="Century Gothic"/>
              </a:rPr>
              <a:t> de </a:t>
            </a:r>
            <a:r>
              <a:rPr lang="en-US" sz="2400" b="1" dirty="0" err="1" smtClean="0">
                <a:latin typeface="Century Gothic"/>
                <a:cs typeface="Century Gothic"/>
              </a:rPr>
              <a:t>Preinscripción</a:t>
            </a:r>
            <a:r>
              <a:rPr lang="en-US" sz="2400" b="1" dirty="0" smtClean="0">
                <a:latin typeface="Century Gothic"/>
                <a:cs typeface="Century Gothic"/>
              </a:rPr>
              <a:t> para </a:t>
            </a:r>
            <a:r>
              <a:rPr lang="en-US" sz="2400" b="1" dirty="0" err="1" smtClean="0">
                <a:latin typeface="Century Gothic"/>
                <a:cs typeface="Century Gothic"/>
              </a:rPr>
              <a:t>asegurar</a:t>
            </a:r>
            <a:r>
              <a:rPr lang="en-US" sz="2400" b="1" dirty="0" smtClean="0">
                <a:latin typeface="Century Gothic"/>
                <a:cs typeface="Century Gothic"/>
              </a:rPr>
              <a:t> el </a:t>
            </a:r>
            <a:r>
              <a:rPr lang="en-US" sz="2400" b="1" dirty="0" err="1" smtClean="0">
                <a:latin typeface="Century Gothic"/>
                <a:cs typeface="Century Gothic"/>
              </a:rPr>
              <a:t>ingreso</a:t>
            </a:r>
            <a:r>
              <a:rPr lang="en-US" sz="2400" b="1" dirty="0" smtClean="0">
                <a:latin typeface="Century Gothic"/>
                <a:cs typeface="Century Gothic"/>
              </a:rPr>
              <a:t> y </a:t>
            </a:r>
            <a:r>
              <a:rPr lang="en-US" sz="2400" b="1" dirty="0" err="1" smtClean="0">
                <a:latin typeface="Century Gothic"/>
                <a:cs typeface="Century Gothic"/>
              </a:rPr>
              <a:t>permanencia</a:t>
            </a:r>
            <a:r>
              <a:rPr lang="en-US" sz="2400" b="1" dirty="0" smtClean="0">
                <a:latin typeface="Century Gothic"/>
                <a:cs typeface="Century Gothic"/>
              </a:rPr>
              <a:t> de la </a:t>
            </a:r>
            <a:r>
              <a:rPr lang="en-US" sz="2400" b="1" dirty="0" err="1" smtClean="0">
                <a:latin typeface="Century Gothic"/>
                <a:cs typeface="Century Gothic"/>
              </a:rPr>
              <a:t>membresía</a:t>
            </a:r>
            <a:r>
              <a:rPr lang="en-US" sz="2400" b="1" dirty="0" smtClean="0">
                <a:latin typeface="Century Gothic"/>
                <a:cs typeface="Century Gothic"/>
              </a:rPr>
              <a:t>.</a:t>
            </a:r>
            <a:endParaRPr lang="en-US" sz="2400" b="1" dirty="0">
              <a:solidFill>
                <a:srgbClr val="003300"/>
              </a:solidFill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ACTIVIDADES:</a:t>
            </a:r>
          </a:p>
          <a:p>
            <a:pPr marL="457200" indent="-457200" algn="just">
              <a:buAutoNum type="alphaLcParenR"/>
            </a:pPr>
            <a:r>
              <a:rPr lang="en-US" sz="2400" dirty="0" err="1" smtClean="0">
                <a:latin typeface="Century Gothic"/>
                <a:cs typeface="Century Gothic"/>
              </a:rPr>
              <a:t>Seleccionar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adecuadamente</a:t>
            </a:r>
            <a:r>
              <a:rPr lang="en-US" sz="2400" dirty="0" smtClean="0">
                <a:latin typeface="Century Gothic"/>
                <a:cs typeface="Century Gothic"/>
              </a:rPr>
              <a:t> a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matrimonios</a:t>
            </a:r>
            <a:r>
              <a:rPr lang="en-US" sz="2400" dirty="0" smtClean="0">
                <a:latin typeface="Century Gothic"/>
                <a:cs typeface="Century Gothic"/>
              </a:rPr>
              <a:t> que </a:t>
            </a:r>
            <a:r>
              <a:rPr lang="en-US" sz="2400" dirty="0" err="1" smtClean="0">
                <a:latin typeface="Century Gothic"/>
                <a:cs typeface="Century Gothic"/>
              </a:rPr>
              <a:t>darán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preinscripción</a:t>
            </a:r>
            <a:endParaRPr lang="en-US" sz="2400" dirty="0" smtClean="0">
              <a:latin typeface="Century Gothic"/>
              <a:cs typeface="Century Gothic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b)	</a:t>
            </a:r>
            <a:r>
              <a:rPr lang="en-US" sz="2400" dirty="0" err="1" smtClean="0">
                <a:latin typeface="Century Gothic"/>
                <a:cs typeface="Century Gothic"/>
              </a:rPr>
              <a:t>Realizar</a:t>
            </a:r>
            <a:r>
              <a:rPr lang="en-US" sz="2400" dirty="0" smtClean="0">
                <a:latin typeface="Century Gothic"/>
                <a:cs typeface="Century Gothic"/>
              </a:rPr>
              <a:t> un Taller de </a:t>
            </a:r>
            <a:r>
              <a:rPr lang="en-US" sz="2400" dirty="0" err="1" smtClean="0">
                <a:latin typeface="Century Gothic"/>
                <a:cs typeface="Century Gothic"/>
              </a:rPr>
              <a:t>pesca</a:t>
            </a:r>
            <a:r>
              <a:rPr lang="en-US" sz="2400" dirty="0" smtClean="0">
                <a:latin typeface="Century Gothic"/>
                <a:cs typeface="Century Gothic"/>
              </a:rPr>
              <a:t> que </a:t>
            </a:r>
            <a:r>
              <a:rPr lang="en-US" sz="2400" dirty="0" err="1" smtClean="0">
                <a:latin typeface="Century Gothic"/>
                <a:cs typeface="Century Gothic"/>
              </a:rPr>
              <a:t>incluya</a:t>
            </a:r>
            <a:r>
              <a:rPr lang="en-US" sz="2400" dirty="0" smtClean="0">
                <a:latin typeface="Century Gothic"/>
                <a:cs typeface="Century Gothic"/>
              </a:rPr>
              <a:t>:           	</a:t>
            </a:r>
            <a:r>
              <a:rPr lang="en-US" sz="2400" dirty="0" err="1" smtClean="0">
                <a:latin typeface="Century Gothic"/>
                <a:cs typeface="Century Gothic"/>
              </a:rPr>
              <a:t>Presentación</a:t>
            </a:r>
            <a:r>
              <a:rPr lang="en-US" sz="2400" dirty="0" smtClean="0">
                <a:latin typeface="Century Gothic"/>
                <a:cs typeface="Century Gothic"/>
              </a:rPr>
              <a:t>, </a:t>
            </a:r>
            <a:r>
              <a:rPr lang="en-US" sz="2400" dirty="0" err="1" smtClean="0">
                <a:latin typeface="Century Gothic"/>
                <a:cs typeface="Century Gothic"/>
              </a:rPr>
              <a:t>análisis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servidores</a:t>
            </a:r>
            <a:r>
              <a:rPr lang="en-US" sz="2400" dirty="0" smtClean="0">
                <a:latin typeface="Century Gothic"/>
                <a:cs typeface="Century Gothic"/>
              </a:rPr>
              <a:t>, meta u   	</a:t>
            </a:r>
            <a:r>
              <a:rPr lang="en-US" sz="2400" dirty="0" err="1" smtClean="0">
                <a:latin typeface="Century Gothic"/>
                <a:cs typeface="Century Gothic"/>
              </a:rPr>
              <a:t>objetivo</a:t>
            </a:r>
            <a:r>
              <a:rPr lang="en-US" sz="2400" dirty="0" smtClean="0">
                <a:latin typeface="Century Gothic"/>
                <a:cs typeface="Century Gothic"/>
              </a:rPr>
              <a:t>, </a:t>
            </a:r>
            <a:r>
              <a:rPr lang="en-US" sz="2400" dirty="0" err="1" smtClean="0">
                <a:latin typeface="Century Gothic"/>
                <a:cs typeface="Century Gothic"/>
              </a:rPr>
              <a:t>estrategias</a:t>
            </a:r>
            <a:r>
              <a:rPr lang="en-US" sz="2400" dirty="0" smtClean="0">
                <a:latin typeface="Century Gothic"/>
                <a:cs typeface="Century Gothic"/>
              </a:rPr>
              <a:t>, </a:t>
            </a:r>
            <a:r>
              <a:rPr lang="en-US" sz="2400" dirty="0" err="1" smtClean="0">
                <a:latin typeface="Century Gothic"/>
                <a:cs typeface="Century Gothic"/>
              </a:rPr>
              <a:t>seguimiento</a:t>
            </a: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y video con</a:t>
            </a:r>
          </a:p>
          <a:p>
            <a:pPr marL="0" indent="0" algn="just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  </a:t>
            </a:r>
            <a:r>
              <a:rPr lang="en-US" sz="2400" dirty="0" err="1" smtClean="0">
                <a:latin typeface="Century Gothic"/>
                <a:cs typeface="Century Gothic"/>
              </a:rPr>
              <a:t>testimonios</a:t>
            </a:r>
            <a:r>
              <a:rPr lang="en-US" sz="2400" dirty="0" smtClean="0">
                <a:latin typeface="Century Gothic"/>
                <a:cs typeface="Century Gothic"/>
              </a:rPr>
              <a:t> para </a:t>
            </a:r>
            <a:r>
              <a:rPr lang="en-US" sz="2400" dirty="0" err="1" smtClean="0">
                <a:latin typeface="Century Gothic"/>
                <a:cs typeface="Century Gothic"/>
              </a:rPr>
              <a:t>motivación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</a:p>
          <a:p>
            <a:pPr marL="0" indent="0" algn="just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c)	</a:t>
            </a:r>
            <a:r>
              <a:rPr lang="en-US" sz="2400" dirty="0" err="1" smtClean="0">
                <a:latin typeface="Century Gothic"/>
                <a:cs typeface="Century Gothic"/>
              </a:rPr>
              <a:t>Capacitar</a:t>
            </a:r>
            <a:r>
              <a:rPr lang="en-US" sz="2400" dirty="0" smtClean="0">
                <a:latin typeface="Century Gothic"/>
                <a:cs typeface="Century Gothic"/>
              </a:rPr>
              <a:t> a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servidores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Manuales</a:t>
            </a:r>
            <a:r>
              <a:rPr lang="en-US" sz="2400" dirty="0" smtClean="0">
                <a:latin typeface="Century Gothic"/>
                <a:cs typeface="Century Gothic"/>
              </a:rPr>
              <a:t> y 	</a:t>
            </a:r>
            <a:r>
              <a:rPr lang="en-US" sz="2400" dirty="0" err="1" smtClean="0">
                <a:latin typeface="Century Gothic"/>
                <a:cs typeface="Century Gothic"/>
              </a:rPr>
              <a:t>Talleres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pesca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</a:p>
          <a:p>
            <a:pPr marL="0" indent="0">
              <a:buNone/>
            </a:pPr>
            <a:endParaRPr lang="en-US" sz="24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284095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76200"/>
            <a:ext cx="9144000" cy="6858000"/>
          </a:xfrm>
          <a:prstGeom prst="rect">
            <a:avLst/>
          </a:prstGeom>
        </p:spPr>
      </p:pic>
      <p:sp>
        <p:nvSpPr>
          <p:cNvPr id="11" name="10 Título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s-MX" sz="2400" b="1" dirty="0" smtClean="0">
                <a:solidFill>
                  <a:schemeClr val="accent3">
                    <a:lumMod val="50000"/>
                  </a:schemeClr>
                </a:solidFill>
                <a:latin typeface="Century Gothic" panose="020B0502020202020204" pitchFamily="34" charset="0"/>
              </a:rPr>
              <a:t>LINEA DE ACCIÓN No. 5 </a:t>
            </a:r>
            <a:r>
              <a:rPr lang="es-MX" sz="2400" b="1" dirty="0" smtClean="0">
                <a:latin typeface="Century Gothic" panose="020B0502020202020204" pitchFamily="34" charset="0"/>
              </a:rPr>
              <a:t>Promover la creación de Equipos de pesca permanente, que utilicen diferentes métodos y estrategias para suscitar el interés por el MFC.</a:t>
            </a:r>
            <a:endParaRPr lang="es-MX" sz="2400" b="1" dirty="0">
              <a:solidFill>
                <a:schemeClr val="accent3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ACTIVIDADES:</a:t>
            </a:r>
          </a:p>
          <a:p>
            <a:pPr marL="457200" indent="-457200" algn="just">
              <a:buAutoNum type="alphaLcParenR"/>
            </a:pPr>
            <a:r>
              <a:rPr lang="en-US" sz="2400" dirty="0" smtClean="0">
                <a:latin typeface="Century Gothic"/>
                <a:cs typeface="Century Gothic"/>
              </a:rPr>
              <a:t>Que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todas</a:t>
            </a:r>
            <a:r>
              <a:rPr lang="en-US" sz="2400" dirty="0" smtClean="0">
                <a:latin typeface="Century Gothic"/>
                <a:cs typeface="Century Gothic"/>
              </a:rPr>
              <a:t> las </a:t>
            </a:r>
            <a:r>
              <a:rPr lang="en-US" sz="2400" dirty="0" err="1" smtClean="0">
                <a:latin typeface="Century Gothic"/>
                <a:cs typeface="Century Gothic"/>
              </a:rPr>
              <a:t>Diócesis</a:t>
            </a:r>
            <a:r>
              <a:rPr lang="en-US" sz="2400" dirty="0" smtClean="0">
                <a:latin typeface="Century Gothic"/>
                <a:cs typeface="Century Gothic"/>
              </a:rPr>
              <a:t> se </a:t>
            </a:r>
            <a:r>
              <a:rPr lang="en-US" sz="2400" dirty="0" err="1" smtClean="0">
                <a:latin typeface="Century Gothic"/>
                <a:cs typeface="Century Gothic"/>
              </a:rPr>
              <a:t>formen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equipos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pesca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permanente</a:t>
            </a:r>
            <a:r>
              <a:rPr lang="en-US" sz="2400" dirty="0" smtClean="0">
                <a:latin typeface="Century Gothic"/>
                <a:cs typeface="Century Gothic"/>
              </a:rPr>
              <a:t>. </a:t>
            </a:r>
          </a:p>
          <a:p>
            <a:pPr marL="457200" indent="-457200" algn="just">
              <a:buAutoNum type="alphaLcParenR"/>
            </a:pPr>
            <a:r>
              <a:rPr lang="en-US" sz="2400" dirty="0" err="1" smtClean="0">
                <a:latin typeface="Century Gothic"/>
                <a:cs typeface="Century Gothic"/>
              </a:rPr>
              <a:t>Establecer</a:t>
            </a:r>
            <a:r>
              <a:rPr lang="en-US" sz="2400" dirty="0" smtClean="0">
                <a:latin typeface="Century Gothic"/>
                <a:cs typeface="Century Gothic"/>
              </a:rPr>
              <a:t> el 1+1 </a:t>
            </a:r>
            <a:r>
              <a:rPr lang="en-US" sz="2400" dirty="0" err="1" smtClean="0">
                <a:latin typeface="Century Gothic"/>
                <a:cs typeface="Century Gothic"/>
              </a:rPr>
              <a:t>como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estrategia</a:t>
            </a:r>
            <a:r>
              <a:rPr lang="en-US" sz="2400" dirty="0" smtClean="0">
                <a:latin typeface="Century Gothic"/>
                <a:cs typeface="Century Gothic"/>
              </a:rPr>
              <a:t> principal de </a:t>
            </a:r>
            <a:r>
              <a:rPr lang="en-US" sz="2400" dirty="0" err="1" smtClean="0">
                <a:latin typeface="Century Gothic"/>
                <a:cs typeface="Century Gothic"/>
              </a:rPr>
              <a:t>pesca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todos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niveles</a:t>
            </a:r>
            <a:r>
              <a:rPr lang="en-US" sz="2400" dirty="0" smtClean="0">
                <a:latin typeface="Century Gothic"/>
                <a:cs typeface="Century Gothic"/>
              </a:rPr>
              <a:t> y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todos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equipos</a:t>
            </a:r>
            <a:r>
              <a:rPr lang="en-US" sz="2400" dirty="0" smtClean="0">
                <a:latin typeface="Century Gothic"/>
                <a:cs typeface="Century Gothic"/>
              </a:rPr>
              <a:t> (</a:t>
            </a:r>
            <a:r>
              <a:rPr lang="en-US" sz="2400" dirty="0" err="1" smtClean="0">
                <a:latin typeface="Century Gothic"/>
                <a:cs typeface="Century Gothic"/>
              </a:rPr>
              <a:t>Básico</a:t>
            </a:r>
            <a:r>
              <a:rPr lang="en-US" sz="2400" dirty="0" smtClean="0">
                <a:latin typeface="Century Gothic"/>
                <a:cs typeface="Century Gothic"/>
              </a:rPr>
              <a:t>, Sector, </a:t>
            </a:r>
            <a:r>
              <a:rPr lang="en-US" sz="2400" dirty="0" err="1" smtClean="0">
                <a:latin typeface="Century Gothic"/>
                <a:cs typeface="Century Gothic"/>
              </a:rPr>
              <a:t>Diocesano</a:t>
            </a:r>
            <a:r>
              <a:rPr lang="en-US" sz="2400" dirty="0" smtClean="0">
                <a:latin typeface="Century Gothic"/>
                <a:cs typeface="Century Gothic"/>
              </a:rPr>
              <a:t>, etc.)</a:t>
            </a:r>
          </a:p>
          <a:p>
            <a:pPr marL="457200" indent="-457200" algn="just">
              <a:buAutoNum type="alphaLcParenR"/>
            </a:pPr>
            <a:r>
              <a:rPr lang="en-US" sz="2400" dirty="0" err="1" smtClean="0">
                <a:latin typeface="Century Gothic"/>
                <a:cs typeface="Century Gothic"/>
              </a:rPr>
              <a:t>Concientizar</a:t>
            </a:r>
            <a:r>
              <a:rPr lang="en-US" sz="2400" dirty="0" smtClean="0">
                <a:latin typeface="Century Gothic"/>
                <a:cs typeface="Century Gothic"/>
              </a:rPr>
              <a:t> a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ECS de la </a:t>
            </a:r>
            <a:r>
              <a:rPr lang="en-US" sz="2400" dirty="0" err="1" smtClean="0">
                <a:latin typeface="Century Gothic"/>
                <a:cs typeface="Century Gothic"/>
              </a:rPr>
              <a:t>importancia</a:t>
            </a:r>
            <a:r>
              <a:rPr lang="en-US" sz="2400" dirty="0" smtClean="0">
                <a:latin typeface="Century Gothic"/>
                <a:cs typeface="Century Gothic"/>
              </a:rPr>
              <a:t> de las </a:t>
            </a:r>
            <a:r>
              <a:rPr lang="en-US" sz="2400" dirty="0" err="1" smtClean="0">
                <a:latin typeface="Century Gothic"/>
                <a:cs typeface="Century Gothic"/>
              </a:rPr>
              <a:t>capacitaciones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Pesca</a:t>
            </a:r>
            <a:r>
              <a:rPr lang="en-US" sz="2400" dirty="0" smtClean="0">
                <a:latin typeface="Century Gothic"/>
                <a:cs typeface="Century Gothic"/>
              </a:rPr>
              <a:t> para que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sus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reuniones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propongan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sus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estrategias</a:t>
            </a:r>
            <a:r>
              <a:rPr lang="en-US" sz="2400" dirty="0" smtClean="0">
                <a:latin typeface="Century Gothic"/>
                <a:cs typeface="Century Gothic"/>
              </a:rPr>
              <a:t> a </a:t>
            </a:r>
            <a:r>
              <a:rPr lang="en-US" sz="2400" dirty="0" err="1" smtClean="0">
                <a:latin typeface="Century Gothic"/>
                <a:cs typeface="Century Gothic"/>
              </a:rPr>
              <a:t>seguir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</a:p>
          <a:p>
            <a:pPr marL="0" indent="0" algn="just">
              <a:buNone/>
            </a:pPr>
            <a:r>
              <a:rPr lang="en-US" sz="2400" b="1" dirty="0" smtClean="0">
                <a:latin typeface="Century Gothic"/>
                <a:cs typeface="Century Gothic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67051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229" y="609600"/>
            <a:ext cx="8490857" cy="1665514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LINEA DE ACCIÓN No. 6 </a:t>
            </a:r>
            <a:r>
              <a:rPr lang="en-US" sz="2400" b="1" dirty="0" smtClean="0">
                <a:latin typeface="Century Gothic"/>
                <a:cs typeface="Century Gothic"/>
              </a:rPr>
              <a:t>Dar </a:t>
            </a:r>
            <a:r>
              <a:rPr lang="en-US" sz="2400" b="1" dirty="0" err="1" smtClean="0">
                <a:latin typeface="Century Gothic"/>
                <a:cs typeface="Century Gothic"/>
              </a:rPr>
              <a:t>continuidad</a:t>
            </a:r>
            <a:r>
              <a:rPr lang="en-US" sz="2400" b="1" dirty="0" smtClean="0">
                <a:latin typeface="Century Gothic"/>
                <a:cs typeface="Century Gothic"/>
              </a:rPr>
              <a:t> y </a:t>
            </a:r>
            <a:r>
              <a:rPr lang="en-US" sz="2400" b="1" dirty="0" err="1" smtClean="0">
                <a:latin typeface="Century Gothic"/>
                <a:cs typeface="Century Gothic"/>
              </a:rPr>
              <a:t>facilitar</a:t>
            </a:r>
            <a:r>
              <a:rPr lang="en-US" sz="2400" b="1" dirty="0" smtClean="0">
                <a:latin typeface="Century Gothic"/>
                <a:cs typeface="Century Gothic"/>
              </a:rPr>
              <a:t> la </a:t>
            </a:r>
            <a:r>
              <a:rPr lang="en-US" sz="2400" b="1" dirty="0" err="1" smtClean="0">
                <a:latin typeface="Century Gothic"/>
                <a:cs typeface="Century Gothic"/>
              </a:rPr>
              <a:t>vivencia</a:t>
            </a:r>
            <a:r>
              <a:rPr lang="en-US" sz="2400" b="1" dirty="0" smtClean="0">
                <a:latin typeface="Century Gothic"/>
                <a:cs typeface="Century Gothic"/>
              </a:rPr>
              <a:t> del </a:t>
            </a:r>
            <a:r>
              <a:rPr lang="en-US" sz="2400" b="1" dirty="0" err="1" smtClean="0">
                <a:latin typeface="Century Gothic"/>
                <a:cs typeface="Century Gothic"/>
              </a:rPr>
              <a:t>Ciclo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básico</a:t>
            </a:r>
            <a:r>
              <a:rPr lang="en-US" sz="2400" b="1" dirty="0" smtClean="0">
                <a:latin typeface="Century Gothic"/>
                <a:cs typeface="Century Gothic"/>
              </a:rPr>
              <a:t> a </a:t>
            </a:r>
            <a:r>
              <a:rPr lang="en-US" sz="2400" b="1" dirty="0" err="1" smtClean="0">
                <a:latin typeface="Century Gothic"/>
                <a:cs typeface="Century Gothic"/>
              </a:rPr>
              <a:t>matrimonios</a:t>
            </a:r>
            <a:r>
              <a:rPr lang="en-US" sz="2400" b="1" dirty="0" smtClean="0">
                <a:latin typeface="Century Gothic"/>
                <a:cs typeface="Century Gothic"/>
              </a:rPr>
              <a:t> y personas que </a:t>
            </a:r>
            <a:r>
              <a:rPr lang="en-US" sz="2400" b="1" dirty="0" err="1" smtClean="0">
                <a:latin typeface="Century Gothic"/>
                <a:cs typeface="Century Gothic"/>
              </a:rPr>
              <a:t>por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su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lengua</a:t>
            </a:r>
            <a:r>
              <a:rPr lang="en-US" sz="2400" b="1" dirty="0" smtClean="0">
                <a:latin typeface="Century Gothic"/>
                <a:cs typeface="Century Gothic"/>
              </a:rPr>
              <a:t>, </a:t>
            </a:r>
            <a:r>
              <a:rPr lang="en-US" sz="2400" b="1" dirty="0" err="1" smtClean="0">
                <a:latin typeface="Century Gothic"/>
                <a:cs typeface="Century Gothic"/>
              </a:rPr>
              <a:t>condición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física</a:t>
            </a:r>
            <a:r>
              <a:rPr lang="en-US" sz="2400" b="1" dirty="0" smtClean="0">
                <a:latin typeface="Century Gothic"/>
                <a:cs typeface="Century Gothic"/>
              </a:rPr>
              <a:t> o </a:t>
            </a:r>
            <a:r>
              <a:rPr lang="en-US" sz="2400" b="1" dirty="0" err="1" smtClean="0">
                <a:latin typeface="Century Gothic"/>
                <a:cs typeface="Century Gothic"/>
              </a:rPr>
              <a:t>alguna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otra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limitación</a:t>
            </a:r>
            <a:r>
              <a:rPr lang="en-US" sz="2400" b="1" dirty="0" smtClean="0">
                <a:latin typeface="Century Gothic"/>
                <a:cs typeface="Century Gothic"/>
              </a:rPr>
              <a:t> no </a:t>
            </a:r>
            <a:r>
              <a:rPr lang="en-US" sz="2400" b="1" dirty="0" err="1" smtClean="0">
                <a:latin typeface="Century Gothic"/>
                <a:cs typeface="Century Gothic"/>
              </a:rPr>
              <a:t>puedan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acceder</a:t>
            </a:r>
            <a:r>
              <a:rPr lang="en-US" sz="2400" b="1" dirty="0" smtClean="0">
                <a:latin typeface="Century Gothic"/>
                <a:cs typeface="Century Gothic"/>
              </a:rPr>
              <a:t> a </a:t>
            </a:r>
            <a:r>
              <a:rPr lang="en-US" sz="2400" b="1" dirty="0" err="1" smtClean="0">
                <a:latin typeface="Century Gothic"/>
                <a:cs typeface="Century Gothic"/>
              </a:rPr>
              <a:t>los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materiales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actuales</a:t>
            </a:r>
            <a:r>
              <a:rPr lang="en-US" sz="2400" b="1" dirty="0" smtClean="0">
                <a:latin typeface="Century Gothic"/>
                <a:cs typeface="Century Gothic"/>
              </a:rPr>
              <a:t>.</a:t>
            </a:r>
            <a:br>
              <a:rPr lang="en-US" sz="2400" b="1" dirty="0" smtClean="0">
                <a:latin typeface="Century Gothic"/>
                <a:cs typeface="Century Gothic"/>
              </a:rPr>
            </a:br>
            <a:endParaRPr lang="en-US" sz="2400" b="1" dirty="0">
              <a:solidFill>
                <a:schemeClr val="accent3">
                  <a:lumMod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75114"/>
            <a:ext cx="8229600" cy="38510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ACTIVIDADES:</a:t>
            </a:r>
            <a:endParaRPr lang="en-US" sz="2400" dirty="0" smtClean="0">
              <a:latin typeface="Century Gothic"/>
              <a:cs typeface="Century Gothic"/>
            </a:endParaRPr>
          </a:p>
          <a:p>
            <a:pPr marL="0" indent="0" algn="just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a) </a:t>
            </a:r>
            <a:r>
              <a:rPr lang="en-US" sz="2400" dirty="0" err="1" smtClean="0">
                <a:latin typeface="Century Gothic"/>
                <a:cs typeface="Century Gothic"/>
              </a:rPr>
              <a:t>Revisar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programas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piloto</a:t>
            </a:r>
            <a:r>
              <a:rPr lang="en-US" sz="2400" dirty="0" smtClean="0">
                <a:latin typeface="Century Gothic"/>
                <a:cs typeface="Century Gothic"/>
              </a:rPr>
              <a:t> que se </a:t>
            </a:r>
            <a:r>
              <a:rPr lang="en-US" sz="2400" dirty="0" err="1" smtClean="0">
                <a:latin typeface="Century Gothic"/>
                <a:cs typeface="Century Gothic"/>
              </a:rPr>
              <a:t>llevaron</a:t>
            </a:r>
            <a:r>
              <a:rPr lang="en-US" sz="2400" dirty="0" smtClean="0">
                <a:latin typeface="Century Gothic"/>
                <a:cs typeface="Century Gothic"/>
              </a:rPr>
              <a:t> a </a:t>
            </a:r>
            <a:r>
              <a:rPr lang="en-US" sz="2400" dirty="0" err="1" smtClean="0">
                <a:latin typeface="Century Gothic"/>
                <a:cs typeface="Century Gothic"/>
              </a:rPr>
              <a:t>cabo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durante</a:t>
            </a:r>
            <a:r>
              <a:rPr lang="en-US" sz="2400" dirty="0" smtClean="0">
                <a:latin typeface="Century Gothic"/>
                <a:cs typeface="Century Gothic"/>
              </a:rPr>
              <a:t> el </a:t>
            </a:r>
            <a:r>
              <a:rPr lang="en-US" sz="2400" dirty="0" err="1" smtClean="0">
                <a:latin typeface="Century Gothic"/>
                <a:cs typeface="Century Gothic"/>
              </a:rPr>
              <a:t>trienio</a:t>
            </a:r>
            <a:r>
              <a:rPr lang="en-US" sz="2400" dirty="0" smtClean="0">
                <a:latin typeface="Century Gothic"/>
                <a:cs typeface="Century Gothic"/>
              </a:rPr>
              <a:t> anterior para </a:t>
            </a:r>
            <a:r>
              <a:rPr lang="en-US" sz="2400" dirty="0" err="1" smtClean="0">
                <a:latin typeface="Century Gothic"/>
                <a:cs typeface="Century Gothic"/>
              </a:rPr>
              <a:t>tomar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una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decisión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conjunto</a:t>
            </a:r>
            <a:r>
              <a:rPr lang="en-US" sz="2400" dirty="0" smtClean="0">
                <a:latin typeface="Century Gothic"/>
                <a:cs typeface="Century Gothic"/>
              </a:rPr>
              <a:t> con SNAIII  y PN de la </a:t>
            </a:r>
            <a:r>
              <a:rPr lang="en-US" sz="2400" dirty="0" err="1" smtClean="0">
                <a:latin typeface="Century Gothic"/>
                <a:cs typeface="Century Gothic"/>
              </a:rPr>
              <a:t>viabilidad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proyectos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  <a:endParaRPr lang="en-US" sz="2400" dirty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577837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66058"/>
            <a:ext cx="8349343" cy="1698172"/>
          </a:xfrm>
        </p:spPr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LINEA DE ACCIÓN No. 8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Asegurar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 que la BDW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refleje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 la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realidad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 de la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Diócesis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en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cuanto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 al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número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 de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membresía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,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capacitaciones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 y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momentos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solidFill>
                  <a:srgbClr val="000000"/>
                </a:solidFill>
                <a:latin typeface="Century Gothic"/>
                <a:cs typeface="Century Gothic"/>
              </a:rPr>
              <a:t>fuertes</a:t>
            </a:r>
            <a:r>
              <a:rPr lang="en-US" sz="2400" b="1" dirty="0" smtClean="0">
                <a:solidFill>
                  <a:srgbClr val="000000"/>
                </a:solidFill>
                <a:latin typeface="Century Gothic"/>
                <a:cs typeface="Century Gothic"/>
              </a:rPr>
              <a:t>.</a:t>
            </a:r>
            <a:endParaRPr lang="en-US" sz="2400" b="1" dirty="0">
              <a:solidFill>
                <a:srgbClr val="003300"/>
              </a:solidFill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44486"/>
            <a:ext cx="8229600" cy="398167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ACTIVIDADES:</a:t>
            </a:r>
          </a:p>
          <a:p>
            <a:pPr marL="457200" indent="-457200" algn="just">
              <a:buAutoNum type="alphaLcParenR"/>
            </a:pPr>
            <a:r>
              <a:rPr lang="en-US" sz="2400" dirty="0" err="1" smtClean="0">
                <a:latin typeface="Century Gothic"/>
                <a:cs typeface="Century Gothic"/>
              </a:rPr>
              <a:t>Asegurar</a:t>
            </a:r>
            <a:r>
              <a:rPr lang="en-US" sz="2400" dirty="0" smtClean="0">
                <a:latin typeface="Century Gothic"/>
                <a:cs typeface="Century Gothic"/>
              </a:rPr>
              <a:t> que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S02 </a:t>
            </a:r>
            <a:r>
              <a:rPr lang="en-US" sz="2400" dirty="0" err="1" smtClean="0">
                <a:latin typeface="Century Gothic"/>
                <a:cs typeface="Century Gothic"/>
              </a:rPr>
              <a:t>sean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capturados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la BDW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tiempo</a:t>
            </a:r>
            <a:r>
              <a:rPr lang="en-US" sz="2400" dirty="0" smtClean="0">
                <a:latin typeface="Century Gothic"/>
                <a:cs typeface="Century Gothic"/>
              </a:rPr>
              <a:t> y forma, </a:t>
            </a:r>
            <a:r>
              <a:rPr lang="en-US" sz="2400" dirty="0" err="1" smtClean="0">
                <a:latin typeface="Century Gothic"/>
                <a:cs typeface="Century Gothic"/>
              </a:rPr>
              <a:t>través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SDAI y AI de Sector.</a:t>
            </a:r>
          </a:p>
          <a:p>
            <a:pPr marL="0" indent="0" algn="just">
              <a:buNone/>
            </a:pPr>
            <a:r>
              <a:rPr lang="en-US" sz="2400" dirty="0" smtClean="0">
                <a:solidFill>
                  <a:srgbClr val="080808"/>
                </a:solidFill>
                <a:latin typeface="Century Gothic"/>
                <a:cs typeface="Century Gothic"/>
              </a:rPr>
              <a:t>b) </a:t>
            </a:r>
            <a:r>
              <a:rPr lang="en-US" sz="2400" dirty="0" err="1" smtClean="0">
                <a:solidFill>
                  <a:srgbClr val="080808"/>
                </a:solidFill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solidFill>
                  <a:srgbClr val="080808"/>
                </a:solidFill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solidFill>
                  <a:srgbClr val="080808"/>
                </a:solidFill>
                <a:latin typeface="Century Gothic"/>
                <a:cs typeface="Century Gothic"/>
              </a:rPr>
              <a:t>coordinación</a:t>
            </a:r>
            <a:r>
              <a:rPr lang="en-US" sz="2400" dirty="0" smtClean="0">
                <a:solidFill>
                  <a:srgbClr val="080808"/>
                </a:solidFill>
                <a:latin typeface="Century Gothic"/>
                <a:cs typeface="Century Gothic"/>
              </a:rPr>
              <a:t> con AIV y AV </a:t>
            </a:r>
            <a:r>
              <a:rPr lang="en-US" sz="2400" dirty="0" err="1" smtClean="0">
                <a:solidFill>
                  <a:srgbClr val="080808"/>
                </a:solidFill>
                <a:latin typeface="Century Gothic"/>
                <a:cs typeface="Century Gothic"/>
              </a:rPr>
              <a:t>asegurar</a:t>
            </a:r>
            <a:r>
              <a:rPr lang="en-US" sz="2400" dirty="0" smtClean="0">
                <a:solidFill>
                  <a:srgbClr val="080808"/>
                </a:solidFill>
                <a:latin typeface="Century Gothic"/>
                <a:cs typeface="Century Gothic"/>
              </a:rPr>
              <a:t> la </a:t>
            </a:r>
            <a:r>
              <a:rPr lang="en-US" sz="2400" dirty="0" err="1" smtClean="0">
                <a:solidFill>
                  <a:srgbClr val="080808"/>
                </a:solidFill>
                <a:latin typeface="Century Gothic"/>
                <a:cs typeface="Century Gothic"/>
              </a:rPr>
              <a:t>captura</a:t>
            </a:r>
            <a:endParaRPr lang="en-US" sz="2400" dirty="0" smtClean="0">
              <a:solidFill>
                <a:srgbClr val="080808"/>
              </a:solidFill>
              <a:latin typeface="Century Gothic"/>
              <a:cs typeface="Century Gothic"/>
            </a:endParaRPr>
          </a:p>
          <a:p>
            <a:pPr marL="0" indent="0" algn="just">
              <a:buNone/>
            </a:pPr>
            <a:r>
              <a:rPr lang="en-US" sz="2400" dirty="0">
                <a:solidFill>
                  <a:srgbClr val="080808"/>
                </a:solidFill>
                <a:latin typeface="Century Gothic"/>
                <a:cs typeface="Century Gothic"/>
              </a:rPr>
              <a:t> </a:t>
            </a:r>
            <a:r>
              <a:rPr lang="en-US" sz="2400" dirty="0" smtClean="0">
                <a:solidFill>
                  <a:srgbClr val="080808"/>
                </a:solidFill>
                <a:latin typeface="Century Gothic"/>
                <a:cs typeface="Century Gothic"/>
              </a:rPr>
              <a:t>    de </a:t>
            </a:r>
            <a:r>
              <a:rPr lang="en-US" sz="2400" dirty="0" err="1" smtClean="0">
                <a:solidFill>
                  <a:srgbClr val="080808"/>
                </a:solidFill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solidFill>
                  <a:srgbClr val="080808"/>
                </a:solidFill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solidFill>
                  <a:srgbClr val="080808"/>
                </a:solidFill>
                <a:latin typeface="Century Gothic"/>
                <a:cs typeface="Century Gothic"/>
              </a:rPr>
              <a:t>momentos</a:t>
            </a:r>
            <a:r>
              <a:rPr lang="en-US" sz="2400" dirty="0" smtClean="0">
                <a:solidFill>
                  <a:srgbClr val="080808"/>
                </a:solidFill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solidFill>
                  <a:srgbClr val="080808"/>
                </a:solidFill>
                <a:latin typeface="Century Gothic"/>
                <a:cs typeface="Century Gothic"/>
              </a:rPr>
              <a:t>fuertes</a:t>
            </a:r>
            <a:r>
              <a:rPr lang="en-US" sz="2400" dirty="0" smtClean="0">
                <a:solidFill>
                  <a:srgbClr val="080808"/>
                </a:solidFill>
                <a:latin typeface="Century Gothic"/>
                <a:cs typeface="Century Gothic"/>
              </a:rPr>
              <a:t> y las </a:t>
            </a:r>
            <a:r>
              <a:rPr lang="en-US" sz="2400" dirty="0" err="1" smtClean="0">
                <a:solidFill>
                  <a:srgbClr val="080808"/>
                </a:solidFill>
                <a:latin typeface="Century Gothic"/>
                <a:cs typeface="Century Gothic"/>
              </a:rPr>
              <a:t>capacitaciones</a:t>
            </a:r>
            <a:endParaRPr lang="en-US" sz="2400" dirty="0">
              <a:solidFill>
                <a:srgbClr val="080808"/>
              </a:solidFill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876762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651" y="1417638"/>
            <a:ext cx="7612463" cy="1143000"/>
          </a:xfrm>
        </p:spPr>
        <p:txBody>
          <a:bodyPr>
            <a:normAutofit/>
          </a:bodyPr>
          <a:lstStyle/>
          <a:p>
            <a:r>
              <a:rPr lang="en-US" sz="36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¡¡MUCHAS GRACIAS!!</a:t>
            </a:r>
            <a:endParaRPr lang="en-US" sz="3600" b="1" dirty="0">
              <a:solidFill>
                <a:srgbClr val="003300"/>
              </a:solidFill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25900"/>
            <a:ext cx="8229600" cy="13347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5 Rectángulo"/>
          <p:cNvSpPr/>
          <p:nvPr/>
        </p:nvSpPr>
        <p:spPr>
          <a:xfrm>
            <a:off x="1338943" y="3265714"/>
            <a:ext cx="6672943" cy="157842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i="1" dirty="0" smtClean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¡ÁNIMO, CON CRISTO SI SE PUEDE!</a:t>
            </a:r>
            <a:endParaRPr lang="es-MX" sz="3600" b="1" i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29798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673905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latin typeface="Century Gothic"/>
                <a:cs typeface="Century Gothic"/>
              </a:rPr>
              <a:t>PLAN DE TRABAJO DEL EQUIPO COORDINADOR NACIONAL</a:t>
            </a:r>
            <a:br>
              <a:rPr lang="en-US" sz="3600" b="1" dirty="0" smtClean="0">
                <a:latin typeface="Century Gothic"/>
                <a:cs typeface="Century Gothic"/>
              </a:rPr>
            </a:br>
            <a:r>
              <a:rPr lang="en-US" sz="3600" b="1" dirty="0" smtClean="0">
                <a:latin typeface="Century Gothic"/>
                <a:cs typeface="Century Gothic"/>
              </a:rPr>
              <a:t>2019-2022</a:t>
            </a:r>
            <a:endParaRPr lang="en-US" sz="3600" b="1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2411603"/>
            <a:ext cx="8229600" cy="27545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622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just"/>
            <a:r>
              <a:rPr lang="es-MX" sz="2800" dirty="0"/>
              <a:t/>
            </a:r>
            <a:br>
              <a:rPr lang="es-MX" sz="2800" dirty="0"/>
            </a:br>
            <a:r>
              <a:rPr lang="es-MX" sz="2800" b="1" dirty="0"/>
              <a:t>E</a:t>
            </a:r>
            <a:r>
              <a:rPr lang="es-MX" sz="2800" b="1" dirty="0" smtClean="0"/>
              <a:t>l </a:t>
            </a:r>
            <a:r>
              <a:rPr lang="es-MX" sz="2800" b="1" dirty="0"/>
              <a:t>Plan de Trabajo del </a:t>
            </a:r>
            <a:r>
              <a:rPr lang="es-MX" sz="2800" b="1" dirty="0" smtClean="0"/>
              <a:t>ECN 2019-2022, </a:t>
            </a:r>
            <a:r>
              <a:rPr lang="es-MX" sz="2800" b="1" dirty="0"/>
              <a:t>está </a:t>
            </a:r>
            <a:r>
              <a:rPr lang="es-MX" sz="2800" b="1" dirty="0" smtClean="0"/>
              <a:t>basado en tres objetivos generales que </a:t>
            </a:r>
            <a:r>
              <a:rPr lang="es-MX" sz="2800" b="1" dirty="0"/>
              <a:t>se describen a continuación: </a:t>
            </a:r>
            <a:endParaRPr lang="en-US" sz="2800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400" b="1" dirty="0" smtClean="0">
                <a:solidFill>
                  <a:schemeClr val="accent6">
                    <a:lumMod val="50000"/>
                  </a:schemeClr>
                </a:solidFill>
                <a:latin typeface="Century Gothic"/>
                <a:cs typeface="Century Gothic"/>
              </a:rPr>
              <a:t>OBJETIVO 1: PROMOVER LA RENOVACIÓN INTERIOR DE CADA MIEMBRO DEL MFC</a:t>
            </a:r>
            <a:r>
              <a:rPr lang="en-US" sz="20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.</a:t>
            </a:r>
          </a:p>
          <a:p>
            <a:pPr marL="0" indent="0">
              <a:buNone/>
            </a:pPr>
            <a:endParaRPr lang="en-US" sz="20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b="1" dirty="0" err="1" smtClean="0">
                <a:latin typeface="Century Gothic"/>
                <a:cs typeface="Century Gothic"/>
              </a:rPr>
              <a:t>Estrategias</a:t>
            </a:r>
            <a:r>
              <a:rPr lang="en-US" sz="2400" b="1" dirty="0" smtClean="0">
                <a:latin typeface="Century Gothic"/>
                <a:cs typeface="Century Gothic"/>
              </a:rPr>
              <a:t>:</a:t>
            </a:r>
          </a:p>
          <a:p>
            <a:pPr marL="0" indent="0">
              <a:buNone/>
            </a:pPr>
            <a:r>
              <a:rPr lang="en-US" sz="2000" dirty="0" smtClean="0">
                <a:latin typeface="Century Gothic"/>
                <a:cs typeface="Century Gothic"/>
              </a:rPr>
              <a:t>1. </a:t>
            </a:r>
            <a:r>
              <a:rPr lang="en-US" sz="2000" dirty="0" err="1" smtClean="0">
                <a:latin typeface="Century Gothic"/>
                <a:cs typeface="Century Gothic"/>
              </a:rPr>
              <a:t>Promover</a:t>
            </a:r>
            <a:r>
              <a:rPr lang="en-US" sz="2000" dirty="0" smtClean="0">
                <a:latin typeface="Century Gothic"/>
                <a:cs typeface="Century Gothic"/>
              </a:rPr>
              <a:t> la </a:t>
            </a:r>
            <a:r>
              <a:rPr lang="en-US" sz="2000" dirty="0" err="1" smtClean="0">
                <a:latin typeface="Century Gothic"/>
                <a:cs typeface="Century Gothic"/>
              </a:rPr>
              <a:t>vivencia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correcta</a:t>
            </a:r>
            <a:r>
              <a:rPr lang="en-US" sz="2000" dirty="0" smtClean="0">
                <a:latin typeface="Century Gothic"/>
                <a:cs typeface="Century Gothic"/>
              </a:rPr>
              <a:t> del CBF</a:t>
            </a:r>
          </a:p>
          <a:p>
            <a:pPr marL="0" indent="0">
              <a:buNone/>
            </a:pPr>
            <a:r>
              <a:rPr lang="en-US" sz="2000" dirty="0" smtClean="0">
                <a:latin typeface="Century Gothic"/>
                <a:cs typeface="Century Gothic"/>
              </a:rPr>
              <a:t>2. </a:t>
            </a:r>
            <a:r>
              <a:rPr lang="en-US" sz="2000" dirty="0" err="1" smtClean="0">
                <a:latin typeface="Century Gothic"/>
                <a:cs typeface="Century Gothic"/>
              </a:rPr>
              <a:t>Fortalecer</a:t>
            </a:r>
            <a:r>
              <a:rPr lang="en-US" sz="2000" dirty="0" smtClean="0">
                <a:latin typeface="Century Gothic"/>
                <a:cs typeface="Century Gothic"/>
              </a:rPr>
              <a:t> el </a:t>
            </a:r>
            <a:r>
              <a:rPr lang="en-US" sz="2000" dirty="0" err="1" smtClean="0">
                <a:latin typeface="Century Gothic"/>
                <a:cs typeface="Century Gothic"/>
              </a:rPr>
              <a:t>buen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desarrollo</a:t>
            </a:r>
            <a:r>
              <a:rPr lang="en-US" sz="2000" dirty="0" smtClean="0">
                <a:latin typeface="Century Gothic"/>
                <a:cs typeface="Century Gothic"/>
              </a:rPr>
              <a:t> de la </a:t>
            </a:r>
            <a:r>
              <a:rPr lang="en-US" sz="2000" dirty="0" err="1" smtClean="0">
                <a:latin typeface="Century Gothic"/>
                <a:cs typeface="Century Gothic"/>
              </a:rPr>
              <a:t>reunión</a:t>
            </a:r>
            <a:r>
              <a:rPr lang="en-US" sz="2000" dirty="0" smtClean="0">
                <a:latin typeface="Century Gothic"/>
                <a:cs typeface="Century Gothic"/>
              </a:rPr>
              <a:t> del </a:t>
            </a:r>
            <a:r>
              <a:rPr lang="en-US" sz="2000" dirty="0" err="1" smtClean="0">
                <a:latin typeface="Century Gothic"/>
                <a:cs typeface="Century Gothic"/>
              </a:rPr>
              <a:t>equipo</a:t>
            </a:r>
            <a:r>
              <a:rPr lang="en-US" sz="2000" dirty="0" smtClean="0">
                <a:latin typeface="Century Gothic"/>
                <a:cs typeface="Century Gothic"/>
              </a:rPr>
              <a:t> zonal</a:t>
            </a:r>
          </a:p>
          <a:p>
            <a:pPr marL="0" indent="0">
              <a:buNone/>
            </a:pPr>
            <a:r>
              <a:rPr lang="en-US" sz="2000" dirty="0" smtClean="0">
                <a:latin typeface="Century Gothic"/>
                <a:cs typeface="Century Gothic"/>
              </a:rPr>
              <a:t>3. </a:t>
            </a:r>
            <a:r>
              <a:rPr lang="en-US" sz="2000" dirty="0" err="1" smtClean="0">
                <a:latin typeface="Century Gothic"/>
                <a:cs typeface="Century Gothic"/>
              </a:rPr>
              <a:t>Motivar</a:t>
            </a:r>
            <a:r>
              <a:rPr lang="en-US" sz="2000" dirty="0" smtClean="0">
                <a:latin typeface="Century Gothic"/>
                <a:cs typeface="Century Gothic"/>
              </a:rPr>
              <a:t> la </a:t>
            </a:r>
            <a:r>
              <a:rPr lang="en-US" sz="2000" dirty="0" err="1" smtClean="0">
                <a:latin typeface="Century Gothic"/>
                <a:cs typeface="Century Gothic"/>
              </a:rPr>
              <a:t>realización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efectiva</a:t>
            </a:r>
            <a:r>
              <a:rPr lang="en-US" sz="2000" dirty="0" smtClean="0">
                <a:latin typeface="Century Gothic"/>
                <a:cs typeface="Century Gothic"/>
              </a:rPr>
              <a:t> de las </a:t>
            </a:r>
            <a:r>
              <a:rPr lang="en-US" sz="2000" dirty="0" err="1" smtClean="0">
                <a:latin typeface="Century Gothic"/>
                <a:cs typeface="Century Gothic"/>
              </a:rPr>
              <a:t>acciones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sugeridas</a:t>
            </a:r>
            <a:endParaRPr lang="en-US" sz="20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000" dirty="0" smtClean="0">
                <a:latin typeface="Century Gothic"/>
                <a:cs typeface="Century Gothic"/>
              </a:rPr>
              <a:t>4. </a:t>
            </a:r>
            <a:r>
              <a:rPr lang="en-US" sz="2000" dirty="0" err="1" smtClean="0">
                <a:latin typeface="Century Gothic"/>
                <a:cs typeface="Century Gothic"/>
              </a:rPr>
              <a:t>Promover</a:t>
            </a:r>
            <a:r>
              <a:rPr lang="en-US" sz="2000" dirty="0" smtClean="0">
                <a:latin typeface="Century Gothic"/>
                <a:cs typeface="Century Gothic"/>
              </a:rPr>
              <a:t> la </a:t>
            </a:r>
            <a:r>
              <a:rPr lang="en-US" sz="2000" dirty="0" err="1" smtClean="0">
                <a:latin typeface="Century Gothic"/>
                <a:cs typeface="Century Gothic"/>
              </a:rPr>
              <a:t>correcta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vivencia</a:t>
            </a:r>
            <a:r>
              <a:rPr lang="en-US" sz="2000" dirty="0" smtClean="0">
                <a:latin typeface="Century Gothic"/>
                <a:cs typeface="Century Gothic"/>
              </a:rPr>
              <a:t> de </a:t>
            </a:r>
            <a:r>
              <a:rPr lang="en-US" sz="2000" dirty="0" err="1" smtClean="0">
                <a:latin typeface="Century Gothic"/>
                <a:cs typeface="Century Gothic"/>
              </a:rPr>
              <a:t>los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Momentos</a:t>
            </a:r>
            <a:r>
              <a:rPr lang="en-US" sz="2000" dirty="0" smtClean="0">
                <a:latin typeface="Century Gothic"/>
                <a:cs typeface="Century Gothic"/>
              </a:rPr>
              <a:t> Fuertes</a:t>
            </a:r>
          </a:p>
          <a:p>
            <a:pPr marL="0" indent="0">
              <a:buNone/>
            </a:pPr>
            <a:r>
              <a:rPr lang="en-US" sz="2000" dirty="0" smtClean="0">
                <a:latin typeface="Century Gothic"/>
                <a:cs typeface="Century Gothic"/>
              </a:rPr>
              <a:t>5. </a:t>
            </a:r>
            <a:r>
              <a:rPr lang="en-US" sz="2000" dirty="0" err="1" smtClean="0">
                <a:latin typeface="Century Gothic"/>
                <a:cs typeface="Century Gothic"/>
              </a:rPr>
              <a:t>Fortalecer</a:t>
            </a:r>
            <a:r>
              <a:rPr lang="en-US" sz="2000" dirty="0" smtClean="0">
                <a:latin typeface="Century Gothic"/>
                <a:cs typeface="Century Gothic"/>
              </a:rPr>
              <a:t> la </a:t>
            </a:r>
            <a:r>
              <a:rPr lang="en-US" sz="2000" dirty="0" err="1" smtClean="0">
                <a:latin typeface="Century Gothic"/>
                <a:cs typeface="Century Gothic"/>
              </a:rPr>
              <a:t>vivencia</a:t>
            </a:r>
            <a:r>
              <a:rPr lang="en-US" sz="2000" dirty="0" smtClean="0">
                <a:latin typeface="Century Gothic"/>
                <a:cs typeface="Century Gothic"/>
              </a:rPr>
              <a:t> de las </a:t>
            </a:r>
            <a:r>
              <a:rPr lang="en-US" sz="2000" dirty="0" err="1" smtClean="0">
                <a:latin typeface="Century Gothic"/>
                <a:cs typeface="Century Gothic"/>
              </a:rPr>
              <a:t>seis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exigencias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básicas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en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todo</a:t>
            </a:r>
            <a:endParaRPr lang="en-US" sz="20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000" dirty="0" smtClean="0">
                <a:latin typeface="Century Gothic"/>
                <a:cs typeface="Century Gothic"/>
              </a:rPr>
              <a:t>    </a:t>
            </a:r>
            <a:r>
              <a:rPr lang="en-US" sz="2000" dirty="0" err="1" smtClean="0">
                <a:latin typeface="Century Gothic"/>
                <a:cs typeface="Century Gothic"/>
              </a:rPr>
              <a:t>emefecista</a:t>
            </a:r>
            <a:endParaRPr lang="en-US" sz="20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000" dirty="0" smtClean="0">
                <a:latin typeface="Century Gothic"/>
                <a:cs typeface="Century Gothic"/>
              </a:rPr>
              <a:t>6. </a:t>
            </a:r>
            <a:r>
              <a:rPr lang="en-US" sz="2000" dirty="0" err="1" smtClean="0">
                <a:latin typeface="Century Gothic"/>
                <a:cs typeface="Century Gothic"/>
              </a:rPr>
              <a:t>Fortalecer</a:t>
            </a:r>
            <a:r>
              <a:rPr lang="en-US" sz="2000" dirty="0" smtClean="0">
                <a:latin typeface="Century Gothic"/>
                <a:cs typeface="Century Gothic"/>
              </a:rPr>
              <a:t> la </a:t>
            </a:r>
            <a:r>
              <a:rPr lang="en-US" sz="2000" dirty="0" err="1" smtClean="0">
                <a:latin typeface="Century Gothic"/>
                <a:cs typeface="Century Gothic"/>
              </a:rPr>
              <a:t>vida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espiritual</a:t>
            </a:r>
            <a:r>
              <a:rPr lang="en-US" sz="2000" dirty="0" smtClean="0">
                <a:latin typeface="Century Gothic"/>
                <a:cs typeface="Century Gothic"/>
              </a:rPr>
              <a:t> de la </a:t>
            </a:r>
            <a:r>
              <a:rPr lang="en-US" sz="2000" dirty="0" err="1" smtClean="0">
                <a:latin typeface="Century Gothic"/>
                <a:cs typeface="Century Gothic"/>
              </a:rPr>
              <a:t>membresía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endParaRPr lang="en-US" sz="20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7730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just"/>
            <a:r>
              <a:rPr lang="en-US" sz="2400" b="1" dirty="0" smtClean="0">
                <a:solidFill>
                  <a:schemeClr val="accent6">
                    <a:lumMod val="50000"/>
                  </a:schemeClr>
                </a:solidFill>
                <a:latin typeface="Century Gothic"/>
                <a:cs typeface="Century Gothic"/>
              </a:rPr>
              <a:t>OBJETIVO 2: IMPULSAR EL INCREMENTO DE LA MEMBRESIA</a:t>
            </a:r>
            <a:endParaRPr lang="en-US" sz="2400" b="1" dirty="0">
              <a:solidFill>
                <a:schemeClr val="accent6">
                  <a:lumMod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402" y="1768511"/>
            <a:ext cx="8631533" cy="370784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 smtClean="0">
                <a:latin typeface="Century Gothic"/>
                <a:cs typeface="Century Gothic"/>
              </a:rPr>
              <a:t>Estrategias</a:t>
            </a:r>
            <a:r>
              <a:rPr lang="en-US" sz="2400" b="1" dirty="0" smtClean="0">
                <a:latin typeface="Century Gothic"/>
                <a:cs typeface="Century Gothic"/>
              </a:rPr>
              <a:t>:</a:t>
            </a:r>
          </a:p>
          <a:p>
            <a:pPr marL="0" indent="0">
              <a:buNone/>
            </a:pPr>
            <a:endParaRPr lang="en-US" sz="2400" b="1" dirty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1. </a:t>
            </a:r>
            <a:r>
              <a:rPr lang="en-US" sz="2400" dirty="0" err="1" smtClean="0">
                <a:latin typeface="Century Gothic"/>
                <a:cs typeface="Century Gothic"/>
              </a:rPr>
              <a:t>Promover</a:t>
            </a:r>
            <a:r>
              <a:rPr lang="en-US" sz="2400" dirty="0" smtClean="0">
                <a:latin typeface="Century Gothic"/>
                <a:cs typeface="Century Gothic"/>
              </a:rPr>
              <a:t> la </a:t>
            </a:r>
            <a:r>
              <a:rPr lang="en-US" sz="2400" dirty="0" err="1" smtClean="0">
                <a:latin typeface="Century Gothic"/>
                <a:cs typeface="Century Gothic"/>
              </a:rPr>
              <a:t>vivencia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tiempo</a:t>
            </a:r>
            <a:r>
              <a:rPr lang="en-US" sz="2400" dirty="0" smtClean="0">
                <a:latin typeface="Century Gothic"/>
                <a:cs typeface="Century Gothic"/>
              </a:rPr>
              <a:t> y forma de la pre-</a:t>
            </a:r>
          </a:p>
          <a:p>
            <a:pPr marL="0" indent="0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 </a:t>
            </a:r>
            <a:r>
              <a:rPr lang="en-US" sz="2400" dirty="0" err="1" smtClean="0">
                <a:latin typeface="Century Gothic"/>
                <a:cs typeface="Century Gothic"/>
              </a:rPr>
              <a:t>inscripción</a:t>
            </a:r>
            <a:endParaRPr lang="en-US" sz="24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2. </a:t>
            </a:r>
            <a:r>
              <a:rPr lang="en-US" sz="2400" dirty="0" err="1" smtClean="0">
                <a:latin typeface="Century Gothic"/>
                <a:cs typeface="Century Gothic"/>
              </a:rPr>
              <a:t>Asegurar</a:t>
            </a:r>
            <a:r>
              <a:rPr lang="en-US" sz="2400" dirty="0" smtClean="0">
                <a:latin typeface="Century Gothic"/>
                <a:cs typeface="Century Gothic"/>
              </a:rPr>
              <a:t> la </a:t>
            </a:r>
            <a:r>
              <a:rPr lang="en-US" sz="2400" dirty="0" err="1" smtClean="0">
                <a:latin typeface="Century Gothic"/>
                <a:cs typeface="Century Gothic"/>
              </a:rPr>
              <a:t>efectiva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capacitación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promotores</a:t>
            </a:r>
            <a:endParaRPr lang="en-US" sz="24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3. </a:t>
            </a:r>
            <a:r>
              <a:rPr lang="en-US" sz="2400" dirty="0" err="1" smtClean="0">
                <a:latin typeface="Century Gothic"/>
                <a:cs typeface="Century Gothic"/>
              </a:rPr>
              <a:t>Promover</a:t>
            </a:r>
            <a:r>
              <a:rPr lang="en-US" sz="2400" dirty="0" smtClean="0">
                <a:latin typeface="Century Gothic"/>
                <a:cs typeface="Century Gothic"/>
              </a:rPr>
              <a:t> el </a:t>
            </a:r>
            <a:r>
              <a:rPr lang="en-US" sz="2400" dirty="0" err="1" smtClean="0">
                <a:latin typeface="Century Gothic"/>
                <a:cs typeface="Century Gothic"/>
              </a:rPr>
              <a:t>mejoramiento</a:t>
            </a:r>
            <a:r>
              <a:rPr lang="en-US" sz="2400" dirty="0" smtClean="0">
                <a:latin typeface="Century Gothic"/>
                <a:cs typeface="Century Gothic"/>
              </a:rPr>
              <a:t> de las </a:t>
            </a:r>
            <a:r>
              <a:rPr lang="en-US" sz="2400" dirty="0" err="1" smtClean="0">
                <a:latin typeface="Century Gothic"/>
                <a:cs typeface="Century Gothic"/>
              </a:rPr>
              <a:t>estrategias</a:t>
            </a:r>
            <a:r>
              <a:rPr lang="en-US" sz="2400" dirty="0" smtClean="0">
                <a:latin typeface="Century Gothic"/>
                <a:cs typeface="Century Gothic"/>
              </a:rPr>
              <a:t> de </a:t>
            </a:r>
            <a:r>
              <a:rPr lang="en-US" sz="2400" dirty="0" err="1" smtClean="0">
                <a:latin typeface="Century Gothic"/>
                <a:cs typeface="Century Gothic"/>
              </a:rPr>
              <a:t>pesca</a:t>
            </a:r>
            <a:endParaRPr lang="en-US" sz="24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4. </a:t>
            </a:r>
            <a:r>
              <a:rPr lang="en-US" sz="2400" dirty="0" err="1" smtClean="0">
                <a:latin typeface="Century Gothic"/>
                <a:cs typeface="Century Gothic"/>
              </a:rPr>
              <a:t>Asegurar</a:t>
            </a:r>
            <a:r>
              <a:rPr lang="en-US" sz="2400" dirty="0" smtClean="0">
                <a:latin typeface="Century Gothic"/>
                <a:cs typeface="Century Gothic"/>
              </a:rPr>
              <a:t> la </a:t>
            </a:r>
            <a:r>
              <a:rPr lang="en-US" sz="2400" dirty="0" err="1" smtClean="0">
                <a:latin typeface="Century Gothic"/>
                <a:cs typeface="Century Gothic"/>
              </a:rPr>
              <a:t>permanencia</a:t>
            </a:r>
            <a:r>
              <a:rPr lang="en-US" sz="2400" dirty="0" smtClean="0">
                <a:latin typeface="Century Gothic"/>
                <a:cs typeface="Century Gothic"/>
              </a:rPr>
              <a:t> de la </a:t>
            </a:r>
            <a:r>
              <a:rPr lang="en-US" sz="2400" dirty="0" err="1" smtClean="0">
                <a:latin typeface="Century Gothic"/>
                <a:cs typeface="Century Gothic"/>
              </a:rPr>
              <a:t>membresía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</a:p>
          <a:p>
            <a:pPr marL="0" indent="0">
              <a:buNone/>
            </a:pPr>
            <a:endParaRPr lang="en-US" sz="2400" b="1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36625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400" b="1" dirty="0" smtClean="0">
                <a:solidFill>
                  <a:schemeClr val="accent6">
                    <a:lumMod val="50000"/>
                  </a:schemeClr>
                </a:solidFill>
                <a:latin typeface="Century Gothic"/>
                <a:cs typeface="Century Gothic"/>
              </a:rPr>
              <a:t>OBJETIVO 3: FORTALECER LA CAPACITACIÓN INTEGRAL DE LOS SERVIDORES</a:t>
            </a:r>
            <a:endParaRPr lang="en-US" sz="2400" b="1" dirty="0">
              <a:solidFill>
                <a:schemeClr val="accent6">
                  <a:lumMod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09671"/>
            <a:ext cx="8229600" cy="35872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 smtClean="0">
                <a:latin typeface="Century Gothic"/>
                <a:cs typeface="Century Gothic"/>
              </a:rPr>
              <a:t>Estrategia</a:t>
            </a:r>
            <a:r>
              <a:rPr lang="en-US" sz="2400" b="1" dirty="0" smtClean="0">
                <a:latin typeface="Century Gothic"/>
                <a:cs typeface="Century Gothic"/>
              </a:rPr>
              <a:t>:</a:t>
            </a: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1. </a:t>
            </a:r>
            <a:r>
              <a:rPr lang="en-US" sz="2400" dirty="0" err="1" smtClean="0">
                <a:latin typeface="Century Gothic"/>
                <a:cs typeface="Century Gothic"/>
              </a:rPr>
              <a:t>Mejorar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conocimientos</a:t>
            </a:r>
            <a:r>
              <a:rPr lang="en-US" sz="2400" dirty="0" smtClean="0">
                <a:latin typeface="Century Gothic"/>
                <a:cs typeface="Century Gothic"/>
              </a:rPr>
              <a:t>, </a:t>
            </a:r>
            <a:r>
              <a:rPr lang="en-US" sz="2400" dirty="0" err="1" smtClean="0">
                <a:latin typeface="Century Gothic"/>
                <a:cs typeface="Century Gothic"/>
              </a:rPr>
              <a:t>habilidades</a:t>
            </a:r>
            <a:r>
              <a:rPr lang="en-US" sz="2400" dirty="0" smtClean="0">
                <a:latin typeface="Century Gothic"/>
                <a:cs typeface="Century Gothic"/>
              </a:rPr>
              <a:t> y </a:t>
            </a:r>
            <a:r>
              <a:rPr lang="en-US" sz="2400" dirty="0" err="1" smtClean="0">
                <a:latin typeface="Century Gothic"/>
                <a:cs typeface="Century Gothic"/>
              </a:rPr>
              <a:t>actitudes</a:t>
            </a:r>
            <a:endParaRPr lang="en-US" sz="24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de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servidores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069595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LINEAS DE ACCIÓN ÁREA I</a:t>
            </a:r>
            <a:endParaRPr lang="en-US" sz="3600" b="1" dirty="0">
              <a:solidFill>
                <a:schemeClr val="accent3">
                  <a:lumMod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9817894"/>
              </p:ext>
            </p:extLst>
          </p:nvPr>
        </p:nvGraphicFramePr>
        <p:xfrm>
          <a:off x="773723" y="1418458"/>
          <a:ext cx="7606602" cy="365760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129495"/>
                <a:gridCol w="1477107"/>
              </a:tblGrid>
              <a:tr h="378741">
                <a:tc>
                  <a:txBody>
                    <a:bodyPr/>
                    <a:lstStyle/>
                    <a:p>
                      <a:r>
                        <a:rPr lang="es-MX" sz="2400" dirty="0" smtClean="0"/>
                        <a:t>LINEA DE ACCIÓN</a:t>
                      </a:r>
                      <a:endParaRPr lang="es-MX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sz="2000" dirty="0" smtClean="0"/>
                        <a:t>OBJ-EST-LA</a:t>
                      </a:r>
                      <a:endParaRPr lang="es-MX" sz="2000" dirty="0"/>
                    </a:p>
                  </a:txBody>
                  <a:tcPr/>
                </a:tc>
              </a:tr>
              <a:tr h="378741">
                <a:tc>
                  <a:txBody>
                    <a:bodyPr/>
                    <a:lstStyle/>
                    <a:p>
                      <a:r>
                        <a:rPr lang="es-MX" dirty="0" smtClean="0"/>
                        <a:t>Asegurar</a:t>
                      </a:r>
                      <a:r>
                        <a:rPr lang="es-MX" baseline="0" dirty="0" smtClean="0"/>
                        <a:t> que los Equipos Zonales cuenten con la estructura completa para fortalecer el Ciclo Básico de Formación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1 </a:t>
                      </a:r>
                      <a:r>
                        <a:rPr lang="es-MX" baseline="0" dirty="0" smtClean="0"/>
                        <a:t> - </a:t>
                      </a:r>
                      <a:r>
                        <a:rPr lang="es-MX" dirty="0" smtClean="0"/>
                        <a:t>1 - 1</a:t>
                      </a:r>
                      <a:endParaRPr lang="es-MX" dirty="0"/>
                    </a:p>
                  </a:txBody>
                  <a:tcPr/>
                </a:tc>
              </a:tr>
              <a:tr h="378741">
                <a:tc>
                  <a:txBody>
                    <a:bodyPr/>
                    <a:lstStyle/>
                    <a:p>
                      <a:r>
                        <a:rPr lang="es-MX" dirty="0" smtClean="0"/>
                        <a:t>Asegurar la vivencia del tema en familia para promover que la familia sea fermento de</a:t>
                      </a:r>
                      <a:r>
                        <a:rPr lang="es-MX" baseline="0" dirty="0" smtClean="0"/>
                        <a:t> la sociedad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1 - 1 - 2</a:t>
                      </a:r>
                      <a:endParaRPr lang="es-MX" dirty="0"/>
                    </a:p>
                  </a:txBody>
                  <a:tcPr/>
                </a:tc>
              </a:tr>
              <a:tr h="378741">
                <a:tc>
                  <a:txBody>
                    <a:bodyPr/>
                    <a:lstStyle/>
                    <a:p>
                      <a:r>
                        <a:rPr lang="es-MX" dirty="0" smtClean="0"/>
                        <a:t>Impulsar</a:t>
                      </a:r>
                      <a:r>
                        <a:rPr lang="es-MX" baseline="0" dirty="0" smtClean="0"/>
                        <a:t> el correcto desarrollo de la metodología en las reuniones del Equipo Básico y Zonal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1 - 2 - 4</a:t>
                      </a:r>
                      <a:endParaRPr lang="es-MX" dirty="0"/>
                    </a:p>
                  </a:txBody>
                  <a:tcPr/>
                </a:tc>
              </a:tr>
              <a:tr h="378741">
                <a:tc>
                  <a:txBody>
                    <a:bodyPr/>
                    <a:lstStyle/>
                    <a:p>
                      <a:r>
                        <a:rPr lang="es-MX" dirty="0" smtClean="0"/>
                        <a:t>Concientizar la efectiva vivencia de las acciones sugeridas como apoyo en el proceso de formación personal y familiar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1 - 3 - 6</a:t>
                      </a:r>
                      <a:endParaRPr lang="es-MX" dirty="0"/>
                    </a:p>
                  </a:txBody>
                  <a:tcPr/>
                </a:tc>
              </a:tr>
              <a:tr h="378741">
                <a:tc>
                  <a:txBody>
                    <a:bodyPr/>
                    <a:lstStyle/>
                    <a:p>
                      <a:r>
                        <a:rPr lang="es-MX" dirty="0" smtClean="0"/>
                        <a:t>Promover la autoevaluación de la vivencia de las 6 exigencias básicas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1 - 5 - 8</a:t>
                      </a:r>
                      <a:endParaRPr lang="es-MX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251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dirty="0" smtClean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LINEAS DE ACCIÓN ÁREA I</a:t>
            </a:r>
            <a:endParaRPr lang="en-US" sz="3600" b="1" dirty="0">
              <a:solidFill>
                <a:schemeClr val="accent3">
                  <a:lumMod val="50000"/>
                </a:schemeClr>
              </a:solidFill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2528562"/>
              </p:ext>
            </p:extLst>
          </p:nvPr>
        </p:nvGraphicFramePr>
        <p:xfrm>
          <a:off x="723481" y="1757998"/>
          <a:ext cx="7767376" cy="35661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6380346"/>
                <a:gridCol w="1387030"/>
              </a:tblGrid>
              <a:tr h="0">
                <a:tc>
                  <a:txBody>
                    <a:bodyPr/>
                    <a:lstStyle/>
                    <a:p>
                      <a:r>
                        <a:rPr lang="es-MX" sz="2400" dirty="0" smtClean="0"/>
                        <a:t>LINEA</a:t>
                      </a:r>
                      <a:r>
                        <a:rPr lang="es-MX" sz="2400" baseline="0" dirty="0" smtClean="0"/>
                        <a:t> DE ACCIÓN</a:t>
                      </a:r>
                      <a:endParaRPr lang="es-MX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sz="2000" dirty="0" smtClean="0"/>
                        <a:t>OBJ-EST-LA</a:t>
                      </a:r>
                      <a:endParaRPr lang="es-MX" sz="2000" dirty="0"/>
                    </a:p>
                  </a:txBody>
                  <a:tcPr/>
                </a:tc>
              </a:tr>
              <a:tr h="378741">
                <a:tc>
                  <a:txBody>
                    <a:bodyPr/>
                    <a:lstStyle/>
                    <a:p>
                      <a:r>
                        <a:rPr lang="es-MX" dirty="0" smtClean="0"/>
                        <a:t>Revitalizar</a:t>
                      </a:r>
                      <a:r>
                        <a:rPr lang="es-MX" baseline="0" dirty="0" smtClean="0"/>
                        <a:t> el Ciclo de Preinscripción para asegurar el ingreso y la permanencia de la membresía.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2 - 1 - 1</a:t>
                      </a:r>
                      <a:endParaRPr lang="es-MX" dirty="0"/>
                    </a:p>
                  </a:txBody>
                  <a:tcPr/>
                </a:tc>
              </a:tr>
              <a:tr h="378741">
                <a:tc>
                  <a:txBody>
                    <a:bodyPr/>
                    <a:lstStyle/>
                    <a:p>
                      <a:r>
                        <a:rPr lang="es-MX" dirty="0" smtClean="0"/>
                        <a:t>Promover la creación de Equipos de Pesca Permanente</a:t>
                      </a:r>
                      <a:r>
                        <a:rPr lang="es-MX" baseline="0" dirty="0" smtClean="0"/>
                        <a:t> que utilicen diferentes métodos de pesca para suscitar el interés por el MFC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2 - 3 - 5</a:t>
                      </a:r>
                      <a:endParaRPr lang="es-MX" dirty="0"/>
                    </a:p>
                  </a:txBody>
                  <a:tcPr/>
                </a:tc>
              </a:tr>
              <a:tr h="378741">
                <a:tc>
                  <a:txBody>
                    <a:bodyPr/>
                    <a:lstStyle/>
                    <a:p>
                      <a:r>
                        <a:rPr lang="es-MX" dirty="0" smtClean="0"/>
                        <a:t>Dar continuidad y facilitar la vivencia del CBF a matrimonios y personas que, por su lengua, condición física o alguna otra limitación, no pueden acceder a los materiales actuales.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2 - 3 - 6</a:t>
                      </a:r>
                      <a:endParaRPr lang="es-MX" dirty="0"/>
                    </a:p>
                  </a:txBody>
                  <a:tcPr/>
                </a:tc>
              </a:tr>
              <a:tr h="378741">
                <a:tc>
                  <a:txBody>
                    <a:bodyPr/>
                    <a:lstStyle/>
                    <a:p>
                      <a:r>
                        <a:rPr lang="es-MX" dirty="0" smtClean="0"/>
                        <a:t>Asegurar que la BDW refleje la realidad de la diócesis en cuanto a membresía, capacitaciones y momentos</a:t>
                      </a:r>
                      <a:r>
                        <a:rPr lang="es-MX" baseline="0" dirty="0" smtClean="0"/>
                        <a:t> fuertes.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smtClean="0"/>
                        <a:t>2 - 4 - 8</a:t>
                      </a:r>
                      <a:endParaRPr lang="es-MX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227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b="1" dirty="0" err="1" smtClean="0">
                <a:latin typeface="Century Gothic"/>
                <a:cs typeface="Century Gothic"/>
              </a:rPr>
              <a:t>Actividades</a:t>
            </a:r>
            <a:r>
              <a:rPr lang="en-US" sz="2800" b="1" dirty="0" smtClean="0">
                <a:latin typeface="Century Gothic"/>
                <a:cs typeface="Century Gothic"/>
              </a:rPr>
              <a:t> de </a:t>
            </a:r>
            <a:r>
              <a:rPr lang="en-US" sz="2800" b="1" dirty="0" err="1" smtClean="0">
                <a:latin typeface="Century Gothic"/>
                <a:cs typeface="Century Gothic"/>
              </a:rPr>
              <a:t>Secretarios</a:t>
            </a:r>
            <a:r>
              <a:rPr lang="en-US" sz="2800" b="1" dirty="0" smtClean="0">
                <a:latin typeface="Century Gothic"/>
                <a:cs typeface="Century Gothic"/>
              </a:rPr>
              <a:t> </a:t>
            </a:r>
            <a:r>
              <a:rPr lang="en-US" sz="2800" b="1" dirty="0" err="1" smtClean="0">
                <a:latin typeface="Century Gothic"/>
                <a:cs typeface="Century Gothic"/>
              </a:rPr>
              <a:t>Diocesanos</a:t>
            </a:r>
            <a:r>
              <a:rPr lang="en-US" sz="2800" b="1" dirty="0" smtClean="0">
                <a:latin typeface="Century Gothic"/>
                <a:cs typeface="Century Gothic"/>
              </a:rPr>
              <a:t> de </a:t>
            </a:r>
            <a:r>
              <a:rPr lang="en-US" sz="2800" b="1" dirty="0" err="1" smtClean="0">
                <a:latin typeface="Century Gothic"/>
                <a:cs typeface="Century Gothic"/>
              </a:rPr>
              <a:t>Área</a:t>
            </a:r>
            <a:r>
              <a:rPr lang="en-US" sz="2800" b="1" dirty="0" smtClean="0">
                <a:latin typeface="Century Gothic"/>
                <a:cs typeface="Century Gothic"/>
              </a:rPr>
              <a:t> I para </a:t>
            </a:r>
            <a:r>
              <a:rPr lang="en-US" sz="2800" b="1" dirty="0" err="1" smtClean="0">
                <a:latin typeface="Century Gothic"/>
                <a:cs typeface="Century Gothic"/>
              </a:rPr>
              <a:t>cumplir</a:t>
            </a:r>
            <a:r>
              <a:rPr lang="en-US" sz="2800" b="1" dirty="0" smtClean="0">
                <a:latin typeface="Century Gothic"/>
                <a:cs typeface="Century Gothic"/>
              </a:rPr>
              <a:t> con las </a:t>
            </a:r>
            <a:r>
              <a:rPr lang="en-US" sz="2800" b="1" dirty="0" err="1" smtClean="0">
                <a:latin typeface="Century Gothic"/>
                <a:cs typeface="Century Gothic"/>
              </a:rPr>
              <a:t>Líneas</a:t>
            </a:r>
            <a:r>
              <a:rPr lang="en-US" sz="2800" b="1" dirty="0" smtClean="0">
                <a:latin typeface="Century Gothic"/>
                <a:cs typeface="Century Gothic"/>
              </a:rPr>
              <a:t> de </a:t>
            </a:r>
            <a:r>
              <a:rPr lang="en-US" sz="2800" b="1" dirty="0" err="1" smtClean="0">
                <a:latin typeface="Century Gothic"/>
                <a:cs typeface="Century Gothic"/>
              </a:rPr>
              <a:t>Acción</a:t>
            </a:r>
            <a:endParaRPr lang="en-US" sz="2800" b="1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1" u="sng" dirty="0" smtClean="0">
                <a:solidFill>
                  <a:srgbClr val="C00000"/>
                </a:solidFill>
                <a:latin typeface="Century Gothic"/>
                <a:cs typeface="Century Gothic"/>
              </a:rPr>
              <a:t>OBJETIVO 1</a:t>
            </a:r>
          </a:p>
          <a:p>
            <a:pPr marL="0" indent="0" algn="just">
              <a:buNone/>
            </a:pPr>
            <a:r>
              <a:rPr lang="en-US" sz="2400" b="1" u="sng" dirty="0" smtClean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LINEA DE ACCIÓN No. 1</a:t>
            </a:r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Asegurar</a:t>
            </a:r>
            <a:r>
              <a:rPr lang="en-US" sz="2400" b="1" dirty="0" smtClean="0">
                <a:latin typeface="Century Gothic"/>
                <a:cs typeface="Century Gothic"/>
              </a:rPr>
              <a:t> que </a:t>
            </a:r>
            <a:r>
              <a:rPr lang="en-US" sz="2400" b="1" dirty="0" err="1" smtClean="0">
                <a:latin typeface="Century Gothic"/>
                <a:cs typeface="Century Gothic"/>
              </a:rPr>
              <a:t>los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Equipos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Zonales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cuenten</a:t>
            </a:r>
            <a:r>
              <a:rPr lang="en-US" sz="2400" b="1" dirty="0" smtClean="0">
                <a:latin typeface="Century Gothic"/>
                <a:cs typeface="Century Gothic"/>
              </a:rPr>
              <a:t> con la </a:t>
            </a:r>
            <a:r>
              <a:rPr lang="en-US" sz="2400" b="1" dirty="0" err="1" smtClean="0">
                <a:latin typeface="Century Gothic"/>
                <a:cs typeface="Century Gothic"/>
              </a:rPr>
              <a:t>estructura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completa</a:t>
            </a:r>
            <a:r>
              <a:rPr lang="en-US" sz="2400" b="1" dirty="0" smtClean="0">
                <a:latin typeface="Century Gothic"/>
                <a:cs typeface="Century Gothic"/>
              </a:rPr>
              <a:t> para </a:t>
            </a:r>
            <a:r>
              <a:rPr lang="en-US" sz="2400" b="1" dirty="0" err="1" smtClean="0">
                <a:latin typeface="Century Gothic"/>
                <a:cs typeface="Century Gothic"/>
              </a:rPr>
              <a:t>fortalecer</a:t>
            </a:r>
            <a:r>
              <a:rPr lang="en-US" sz="2400" b="1" dirty="0" smtClean="0">
                <a:latin typeface="Century Gothic"/>
                <a:cs typeface="Century Gothic"/>
              </a:rPr>
              <a:t> el CBF</a:t>
            </a: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ACTIVIDADES:</a:t>
            </a:r>
          </a:p>
          <a:p>
            <a:pPr marL="457200" indent="-457200" algn="just">
              <a:buAutoNum type="alphaLcParenR"/>
            </a:pPr>
            <a:r>
              <a:rPr lang="en-US" sz="2000" dirty="0" err="1" smtClean="0">
                <a:latin typeface="Century Gothic"/>
                <a:cs typeface="Century Gothic"/>
              </a:rPr>
              <a:t>Motivar</a:t>
            </a:r>
            <a:r>
              <a:rPr lang="en-US" sz="2000" dirty="0" smtClean="0">
                <a:latin typeface="Century Gothic"/>
                <a:cs typeface="Century Gothic"/>
              </a:rPr>
              <a:t> a las </a:t>
            </a:r>
            <a:r>
              <a:rPr lang="en-US" sz="2000" dirty="0" err="1" smtClean="0">
                <a:latin typeface="Century Gothic"/>
                <a:cs typeface="Century Gothic"/>
              </a:rPr>
              <a:t>Áreas</a:t>
            </a:r>
            <a:r>
              <a:rPr lang="en-US" sz="2000" dirty="0" smtClean="0">
                <a:latin typeface="Century Gothic"/>
                <a:cs typeface="Century Gothic"/>
              </a:rPr>
              <a:t> 1 </a:t>
            </a:r>
            <a:r>
              <a:rPr lang="en-US" sz="2000" dirty="0" err="1" smtClean="0">
                <a:latin typeface="Century Gothic"/>
                <a:cs typeface="Century Gothic"/>
              </a:rPr>
              <a:t>Diocesanas</a:t>
            </a:r>
            <a:r>
              <a:rPr lang="en-US" sz="2000" dirty="0" smtClean="0">
                <a:latin typeface="Century Gothic"/>
                <a:cs typeface="Century Gothic"/>
              </a:rPr>
              <a:t> para que </a:t>
            </a:r>
            <a:r>
              <a:rPr lang="en-US" sz="2000" dirty="0" err="1" smtClean="0">
                <a:latin typeface="Century Gothic"/>
                <a:cs typeface="Century Gothic"/>
              </a:rPr>
              <a:t>visiten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los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Equipos</a:t>
            </a:r>
            <a:endParaRPr lang="en-US" sz="2000" dirty="0" smtClean="0">
              <a:latin typeface="Century Gothic"/>
              <a:cs typeface="Century Gothic"/>
            </a:endParaRPr>
          </a:p>
          <a:p>
            <a:pPr marL="0" indent="0" algn="just">
              <a:buNone/>
            </a:pPr>
            <a:r>
              <a:rPr lang="en-US" sz="2000" dirty="0" smtClean="0">
                <a:latin typeface="Century Gothic"/>
                <a:cs typeface="Century Gothic"/>
              </a:rPr>
              <a:t>      </a:t>
            </a:r>
            <a:r>
              <a:rPr lang="en-US" sz="2000" dirty="0" err="1" smtClean="0">
                <a:latin typeface="Century Gothic"/>
                <a:cs typeface="Century Gothic"/>
              </a:rPr>
              <a:t>Zonales</a:t>
            </a:r>
            <a:r>
              <a:rPr lang="en-US" sz="2000" dirty="0" smtClean="0">
                <a:latin typeface="Century Gothic"/>
                <a:cs typeface="Century Gothic"/>
              </a:rPr>
              <a:t>  y  de  Sector  y   </a:t>
            </a:r>
            <a:r>
              <a:rPr lang="en-US" sz="2000" dirty="0" err="1" smtClean="0">
                <a:latin typeface="Century Gothic"/>
                <a:cs typeface="Century Gothic"/>
              </a:rPr>
              <a:t>corroboren</a:t>
            </a:r>
            <a:r>
              <a:rPr lang="en-US" sz="2000" dirty="0" smtClean="0">
                <a:latin typeface="Century Gothic"/>
                <a:cs typeface="Century Gothic"/>
              </a:rPr>
              <a:t>  que  </a:t>
            </a:r>
            <a:r>
              <a:rPr lang="en-US" sz="2000" dirty="0" err="1" smtClean="0">
                <a:latin typeface="Century Gothic"/>
                <a:cs typeface="Century Gothic"/>
              </a:rPr>
              <a:t>su</a:t>
            </a:r>
            <a:r>
              <a:rPr lang="en-US" sz="2000" dirty="0" smtClean="0">
                <a:latin typeface="Century Gothic"/>
                <a:cs typeface="Century Gothic"/>
              </a:rPr>
              <a:t>  </a:t>
            </a:r>
            <a:r>
              <a:rPr lang="en-US" sz="2000" dirty="0" err="1" smtClean="0">
                <a:latin typeface="Century Gothic"/>
                <a:cs typeface="Century Gothic"/>
              </a:rPr>
              <a:t>estructura</a:t>
            </a:r>
            <a:r>
              <a:rPr lang="en-US" sz="2000" dirty="0" smtClean="0">
                <a:latin typeface="Century Gothic"/>
                <a:cs typeface="Century Gothic"/>
              </a:rPr>
              <a:t>  </a:t>
            </a:r>
            <a:r>
              <a:rPr lang="en-US" sz="2000" dirty="0" err="1" smtClean="0">
                <a:latin typeface="Century Gothic"/>
                <a:cs typeface="Century Gothic"/>
              </a:rPr>
              <a:t>está</a:t>
            </a:r>
            <a:endParaRPr lang="en-US" sz="2000" dirty="0" smtClean="0">
              <a:latin typeface="Century Gothic"/>
              <a:cs typeface="Century Gothic"/>
            </a:endParaRPr>
          </a:p>
          <a:p>
            <a:pPr marL="0" indent="0" algn="just">
              <a:buNone/>
            </a:pPr>
            <a:r>
              <a:rPr lang="en-US" sz="2000" dirty="0">
                <a:latin typeface="Century Gothic"/>
                <a:cs typeface="Century Gothic"/>
              </a:rPr>
              <a:t> </a:t>
            </a:r>
            <a:r>
              <a:rPr lang="en-US" sz="2000" dirty="0" smtClean="0">
                <a:latin typeface="Century Gothic"/>
                <a:cs typeface="Century Gothic"/>
              </a:rPr>
              <a:t>    </a:t>
            </a:r>
            <a:r>
              <a:rPr lang="en-US" sz="2000" dirty="0" err="1" smtClean="0">
                <a:latin typeface="Century Gothic"/>
                <a:cs typeface="Century Gothic"/>
              </a:rPr>
              <a:t>completa</a:t>
            </a:r>
            <a:endParaRPr lang="en-US" sz="2000" dirty="0" smtClean="0">
              <a:latin typeface="Century Gothic"/>
              <a:cs typeface="Century Gothic"/>
            </a:endParaRPr>
          </a:p>
          <a:p>
            <a:pPr marL="0" indent="0" algn="just">
              <a:buNone/>
            </a:pPr>
            <a:r>
              <a:rPr lang="en-US" sz="2000" dirty="0" smtClean="0">
                <a:latin typeface="Century Gothic"/>
                <a:cs typeface="Century Gothic"/>
              </a:rPr>
              <a:t>b) </a:t>
            </a:r>
            <a:r>
              <a:rPr lang="en-US" sz="2000" dirty="0" err="1" smtClean="0">
                <a:latin typeface="Century Gothic"/>
                <a:cs typeface="Century Gothic"/>
              </a:rPr>
              <a:t>En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caso</a:t>
            </a:r>
            <a:r>
              <a:rPr lang="en-US" sz="2000" dirty="0" smtClean="0">
                <a:latin typeface="Century Gothic"/>
                <a:cs typeface="Century Gothic"/>
              </a:rPr>
              <a:t> de no </a:t>
            </a:r>
            <a:r>
              <a:rPr lang="en-US" sz="2000" dirty="0" err="1" smtClean="0">
                <a:latin typeface="Century Gothic"/>
                <a:cs typeface="Century Gothic"/>
              </a:rPr>
              <a:t>contar</a:t>
            </a:r>
            <a:r>
              <a:rPr lang="en-US" sz="2000" dirty="0" smtClean="0">
                <a:latin typeface="Century Gothic"/>
                <a:cs typeface="Century Gothic"/>
              </a:rPr>
              <a:t> con AE, </a:t>
            </a:r>
            <a:r>
              <a:rPr lang="en-US" sz="2000" dirty="0" err="1" smtClean="0">
                <a:latin typeface="Century Gothic"/>
                <a:cs typeface="Century Gothic"/>
              </a:rPr>
              <a:t>difundir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los</a:t>
            </a:r>
            <a:r>
              <a:rPr lang="en-US" sz="2000" dirty="0" smtClean="0">
                <a:latin typeface="Century Gothic"/>
                <a:cs typeface="Century Gothic"/>
              </a:rPr>
              <a:t> videos de </a:t>
            </a:r>
            <a:r>
              <a:rPr lang="en-US" sz="2000" dirty="0" err="1" smtClean="0">
                <a:latin typeface="Century Gothic"/>
                <a:cs typeface="Century Gothic"/>
              </a:rPr>
              <a:t>reflexión</a:t>
            </a:r>
            <a:endParaRPr lang="en-US" sz="2000" dirty="0" smtClean="0">
              <a:latin typeface="Century Gothic"/>
              <a:cs typeface="Century Gothic"/>
            </a:endParaRPr>
          </a:p>
          <a:p>
            <a:pPr marL="0" indent="0" algn="just">
              <a:buNone/>
            </a:pPr>
            <a:r>
              <a:rPr lang="en-US" sz="2000" dirty="0">
                <a:latin typeface="Century Gothic"/>
                <a:cs typeface="Century Gothic"/>
              </a:rPr>
              <a:t> </a:t>
            </a:r>
            <a:r>
              <a:rPr lang="en-US" sz="2000" dirty="0" smtClean="0">
                <a:latin typeface="Century Gothic"/>
                <a:cs typeface="Century Gothic"/>
              </a:rPr>
              <a:t>   de la palabra para </a:t>
            </a:r>
            <a:r>
              <a:rPr lang="en-US" sz="2000" dirty="0" err="1" smtClean="0">
                <a:latin typeface="Century Gothic"/>
                <a:cs typeface="Century Gothic"/>
              </a:rPr>
              <a:t>apoyar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los</a:t>
            </a:r>
            <a:r>
              <a:rPr lang="en-US" sz="2000" dirty="0" smtClean="0">
                <a:latin typeface="Century Gothic"/>
                <a:cs typeface="Century Gothic"/>
              </a:rPr>
              <a:t> </a:t>
            </a:r>
            <a:r>
              <a:rPr lang="en-US" sz="2000" dirty="0" err="1" smtClean="0">
                <a:latin typeface="Century Gothic"/>
                <a:cs typeface="Century Gothic"/>
              </a:rPr>
              <a:t>temas</a:t>
            </a:r>
            <a:r>
              <a:rPr lang="en-US" sz="2000" dirty="0" smtClean="0">
                <a:latin typeface="Century Gothic"/>
                <a:cs typeface="Century Gothic"/>
              </a:rPr>
              <a:t> del CBF</a:t>
            </a:r>
          </a:p>
          <a:p>
            <a:pPr marL="0" indent="0">
              <a:buNone/>
            </a:pPr>
            <a:endParaRPr lang="en-US" sz="2000" dirty="0" smtClean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sz="24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678072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l"/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LINEA DE ACCIÓN No. 2 </a:t>
            </a:r>
            <a:r>
              <a:rPr lang="en-US" sz="2400" b="1" dirty="0" err="1" smtClean="0">
                <a:latin typeface="Century Gothic"/>
                <a:cs typeface="Century Gothic"/>
              </a:rPr>
              <a:t>Asegurar</a:t>
            </a:r>
            <a:r>
              <a:rPr lang="en-US" sz="2400" b="1" dirty="0" smtClean="0">
                <a:latin typeface="Century Gothic"/>
                <a:cs typeface="Century Gothic"/>
              </a:rPr>
              <a:t> la </a:t>
            </a:r>
            <a:r>
              <a:rPr lang="en-US" sz="2400" b="1" dirty="0" err="1" smtClean="0">
                <a:latin typeface="Century Gothic"/>
                <a:cs typeface="Century Gothic"/>
              </a:rPr>
              <a:t>vivencia</a:t>
            </a:r>
            <a:r>
              <a:rPr lang="en-US" sz="2400" b="1" dirty="0" smtClean="0">
                <a:latin typeface="Century Gothic"/>
                <a:cs typeface="Century Gothic"/>
              </a:rPr>
              <a:t> del </a:t>
            </a:r>
            <a:r>
              <a:rPr lang="en-US" sz="2400" b="1" dirty="0" err="1" smtClean="0">
                <a:latin typeface="Century Gothic"/>
                <a:cs typeface="Century Gothic"/>
              </a:rPr>
              <a:t>tema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en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familia</a:t>
            </a:r>
            <a:r>
              <a:rPr lang="en-US" sz="2400" b="1" dirty="0" smtClean="0">
                <a:latin typeface="Century Gothic"/>
                <a:cs typeface="Century Gothic"/>
              </a:rPr>
              <a:t> para </a:t>
            </a:r>
            <a:r>
              <a:rPr lang="en-US" sz="2400" b="1" dirty="0" err="1" smtClean="0">
                <a:latin typeface="Century Gothic"/>
                <a:cs typeface="Century Gothic"/>
              </a:rPr>
              <a:t>promover</a:t>
            </a:r>
            <a:r>
              <a:rPr lang="en-US" sz="2400" b="1" dirty="0" smtClean="0">
                <a:latin typeface="Century Gothic"/>
                <a:cs typeface="Century Gothic"/>
              </a:rPr>
              <a:t> que la </a:t>
            </a:r>
            <a:r>
              <a:rPr lang="en-US" sz="2400" b="1" dirty="0" err="1" smtClean="0">
                <a:latin typeface="Century Gothic"/>
                <a:cs typeface="Century Gothic"/>
              </a:rPr>
              <a:t>familia</a:t>
            </a:r>
            <a:r>
              <a:rPr lang="en-US" sz="2400" b="1" dirty="0" smtClean="0">
                <a:latin typeface="Century Gothic"/>
                <a:cs typeface="Century Gothic"/>
              </a:rPr>
              <a:t> sea </a:t>
            </a:r>
            <a:r>
              <a:rPr lang="en-US" sz="2400" b="1" dirty="0" err="1" smtClean="0">
                <a:latin typeface="Century Gothic"/>
                <a:cs typeface="Century Gothic"/>
              </a:rPr>
              <a:t>fermento</a:t>
            </a:r>
            <a:r>
              <a:rPr lang="en-US" sz="2400" b="1" dirty="0" smtClean="0">
                <a:latin typeface="Century Gothic"/>
                <a:cs typeface="Century Gothic"/>
              </a:rPr>
              <a:t> </a:t>
            </a:r>
            <a:r>
              <a:rPr lang="en-US" sz="2400" b="1" dirty="0" err="1" smtClean="0">
                <a:latin typeface="Century Gothic"/>
                <a:cs typeface="Century Gothic"/>
              </a:rPr>
              <a:t>en</a:t>
            </a:r>
            <a:r>
              <a:rPr lang="en-US" sz="2400" b="1" dirty="0" smtClean="0">
                <a:latin typeface="Century Gothic"/>
                <a:cs typeface="Century Gothic"/>
              </a:rPr>
              <a:t> la </a:t>
            </a:r>
            <a:r>
              <a:rPr lang="en-US" sz="2400" b="1" dirty="0" err="1" smtClean="0">
                <a:latin typeface="Century Gothic"/>
                <a:cs typeface="Century Gothic"/>
              </a:rPr>
              <a:t>sociedad</a:t>
            </a:r>
            <a:r>
              <a:rPr lang="en-US" sz="2400" b="1" dirty="0" smtClean="0">
                <a:latin typeface="Century Gothic"/>
                <a:cs typeface="Century Gothic"/>
              </a:rPr>
              <a:t>.</a:t>
            </a:r>
            <a:r>
              <a:rPr lang="en-US" sz="2400" b="1" dirty="0" smtClean="0">
                <a:solidFill>
                  <a:srgbClr val="003300"/>
                </a:solidFill>
                <a:latin typeface="Century Gothic"/>
                <a:cs typeface="Century Gothic"/>
              </a:rPr>
              <a:t> </a:t>
            </a:r>
            <a:endParaRPr lang="en-US" sz="2400" b="1" dirty="0">
              <a:solidFill>
                <a:srgbClr val="003300"/>
              </a:solidFill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17302"/>
            <a:ext cx="8229600" cy="460886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b="1" dirty="0" smtClean="0">
              <a:solidFill>
                <a:srgbClr val="003300"/>
              </a:solidFill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accent3">
                    <a:lumMod val="50000"/>
                  </a:schemeClr>
                </a:solidFill>
                <a:latin typeface="Century Gothic"/>
                <a:cs typeface="Century Gothic"/>
              </a:rPr>
              <a:t>ACTIVIDADES:</a:t>
            </a:r>
          </a:p>
          <a:p>
            <a:pPr marL="457200" indent="-457200" algn="just">
              <a:buAutoNum type="alphaLcParenR"/>
            </a:pPr>
            <a:r>
              <a:rPr lang="en-US" sz="2400" dirty="0" err="1" smtClean="0">
                <a:latin typeface="Century Gothic"/>
                <a:cs typeface="Century Gothic"/>
              </a:rPr>
              <a:t>Motivar</a:t>
            </a:r>
            <a:r>
              <a:rPr lang="en-US" sz="2400" dirty="0" smtClean="0">
                <a:latin typeface="Century Gothic"/>
                <a:cs typeface="Century Gothic"/>
              </a:rPr>
              <a:t> a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promotores</a:t>
            </a:r>
            <a:r>
              <a:rPr lang="en-US" sz="2400" dirty="0" smtClean="0">
                <a:latin typeface="Century Gothic"/>
                <a:cs typeface="Century Gothic"/>
              </a:rPr>
              <a:t> para que </a:t>
            </a:r>
            <a:r>
              <a:rPr lang="en-US" sz="2400" dirty="0" err="1" smtClean="0">
                <a:latin typeface="Century Gothic"/>
                <a:cs typeface="Century Gothic"/>
              </a:rPr>
              <a:t>desde</a:t>
            </a:r>
            <a:r>
              <a:rPr lang="en-US" sz="2400" dirty="0" smtClean="0">
                <a:latin typeface="Century Gothic"/>
                <a:cs typeface="Century Gothic"/>
              </a:rPr>
              <a:t> la </a:t>
            </a:r>
            <a:r>
              <a:rPr lang="en-US" sz="2400" dirty="0" err="1" smtClean="0">
                <a:latin typeface="Century Gothic"/>
                <a:cs typeface="Century Gothic"/>
              </a:rPr>
              <a:t>preinscripción</a:t>
            </a:r>
            <a:r>
              <a:rPr lang="en-US" sz="2400" dirty="0" smtClean="0">
                <a:latin typeface="Century Gothic"/>
                <a:cs typeface="Century Gothic"/>
              </a:rPr>
              <a:t> se </a:t>
            </a:r>
            <a:r>
              <a:rPr lang="en-US" sz="2400" dirty="0" err="1" smtClean="0">
                <a:latin typeface="Century Gothic"/>
                <a:cs typeface="Century Gothic"/>
              </a:rPr>
              <a:t>explique</a:t>
            </a:r>
            <a:r>
              <a:rPr lang="en-US" sz="2400" dirty="0" smtClean="0">
                <a:latin typeface="Century Gothic"/>
                <a:cs typeface="Century Gothic"/>
              </a:rPr>
              <a:t> y se </a:t>
            </a:r>
            <a:r>
              <a:rPr lang="en-US" sz="2400" dirty="0" err="1" smtClean="0">
                <a:latin typeface="Century Gothic"/>
                <a:cs typeface="Century Gothic"/>
              </a:rPr>
              <a:t>promueva</a:t>
            </a:r>
            <a:r>
              <a:rPr lang="en-US" sz="2400" dirty="0" smtClean="0">
                <a:latin typeface="Century Gothic"/>
                <a:cs typeface="Century Gothic"/>
              </a:rPr>
              <a:t> la </a:t>
            </a:r>
            <a:r>
              <a:rPr lang="en-US" sz="2400" dirty="0" err="1" smtClean="0">
                <a:latin typeface="Century Gothic"/>
                <a:cs typeface="Century Gothic"/>
              </a:rPr>
              <a:t>vivencia</a:t>
            </a:r>
            <a:r>
              <a:rPr lang="en-US" sz="2400" dirty="0" smtClean="0">
                <a:latin typeface="Century Gothic"/>
                <a:cs typeface="Century Gothic"/>
              </a:rPr>
              <a:t> del </a:t>
            </a:r>
            <a:r>
              <a:rPr lang="en-US" sz="2400" dirty="0" err="1" smtClean="0">
                <a:latin typeface="Century Gothic"/>
                <a:cs typeface="Century Gothic"/>
              </a:rPr>
              <a:t>tema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familia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</a:p>
          <a:p>
            <a:pPr marL="0" indent="0" algn="just">
              <a:buNone/>
            </a:pPr>
            <a:r>
              <a:rPr lang="en-US" sz="2400" dirty="0" smtClean="0">
                <a:latin typeface="Century Gothic"/>
                <a:cs typeface="Century Gothic"/>
              </a:rPr>
              <a:t>b) </a:t>
            </a:r>
            <a:r>
              <a:rPr lang="en-US" sz="2400" dirty="0" err="1" smtClean="0">
                <a:latin typeface="Century Gothic"/>
                <a:cs typeface="Century Gothic"/>
              </a:rPr>
              <a:t>Solicitar</a:t>
            </a:r>
            <a:r>
              <a:rPr lang="en-US" sz="2400" dirty="0" smtClean="0">
                <a:latin typeface="Century Gothic"/>
                <a:cs typeface="Century Gothic"/>
              </a:rPr>
              <a:t> a las </a:t>
            </a:r>
            <a:r>
              <a:rPr lang="en-US" sz="2400" dirty="0" err="1" smtClean="0">
                <a:latin typeface="Century Gothic"/>
                <a:cs typeface="Century Gothic"/>
              </a:rPr>
              <a:t>áreas</a:t>
            </a:r>
            <a:r>
              <a:rPr lang="en-US" sz="2400" dirty="0" smtClean="0">
                <a:latin typeface="Century Gothic"/>
                <a:cs typeface="Century Gothic"/>
              </a:rPr>
              <a:t> 1 </a:t>
            </a:r>
            <a:r>
              <a:rPr lang="en-US" sz="2400" dirty="0" err="1" smtClean="0">
                <a:latin typeface="Century Gothic"/>
                <a:cs typeface="Century Gothic"/>
              </a:rPr>
              <a:t>Diocesana</a:t>
            </a:r>
            <a:r>
              <a:rPr lang="en-US" sz="2400" dirty="0" smtClean="0">
                <a:latin typeface="Century Gothic"/>
                <a:cs typeface="Century Gothic"/>
              </a:rPr>
              <a:t> y de Sector,</a:t>
            </a:r>
          </a:p>
          <a:p>
            <a:pPr marL="0" indent="0" algn="just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  </a:t>
            </a:r>
            <a:r>
              <a:rPr lang="en-US" sz="2400" dirty="0" err="1" smtClean="0">
                <a:latin typeface="Century Gothic"/>
                <a:cs typeface="Century Gothic"/>
              </a:rPr>
              <a:t>hagan</a:t>
            </a:r>
            <a:r>
              <a:rPr lang="en-US" sz="2400" dirty="0" smtClean="0">
                <a:latin typeface="Century Gothic"/>
                <a:cs typeface="Century Gothic"/>
              </a:rPr>
              <a:t> un </a:t>
            </a:r>
            <a:r>
              <a:rPr lang="en-US" sz="2400" dirty="0" err="1" smtClean="0">
                <a:latin typeface="Century Gothic"/>
                <a:cs typeface="Century Gothic"/>
              </a:rPr>
              <a:t>programa</a:t>
            </a: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de </a:t>
            </a:r>
            <a:r>
              <a:rPr lang="en-US" sz="2400" dirty="0" err="1" smtClean="0">
                <a:latin typeface="Century Gothic"/>
                <a:cs typeface="Century Gothic"/>
              </a:rPr>
              <a:t>visitas</a:t>
            </a:r>
            <a:r>
              <a:rPr lang="en-US" sz="2400" dirty="0" smtClean="0">
                <a:latin typeface="Century Gothic"/>
                <a:cs typeface="Century Gothic"/>
              </a:rPr>
              <a:t> a  </a:t>
            </a:r>
            <a:r>
              <a:rPr lang="en-US" sz="2400" dirty="0" err="1" smtClean="0">
                <a:latin typeface="Century Gothic"/>
                <a:cs typeface="Century Gothic"/>
              </a:rPr>
              <a:t>los</a:t>
            </a:r>
            <a:r>
              <a:rPr lang="en-US" sz="2400" dirty="0" smtClean="0">
                <a:latin typeface="Century Gothic"/>
                <a:cs typeface="Century Gothic"/>
              </a:rPr>
              <a:t>  EBF, para</a:t>
            </a:r>
          </a:p>
          <a:p>
            <a:pPr marL="0" indent="0" algn="just">
              <a:buNone/>
            </a:pPr>
            <a:r>
              <a:rPr lang="en-US" sz="2400" dirty="0">
                <a:latin typeface="Century Gothic"/>
                <a:cs typeface="Century Gothic"/>
              </a:rPr>
              <a:t> </a:t>
            </a:r>
            <a:r>
              <a:rPr lang="en-US" sz="2400" dirty="0" smtClean="0">
                <a:latin typeface="Century Gothic"/>
                <a:cs typeface="Century Gothic"/>
              </a:rPr>
              <a:t>    </a:t>
            </a:r>
            <a:r>
              <a:rPr lang="en-US" sz="2400" dirty="0" err="1" smtClean="0">
                <a:latin typeface="Century Gothic"/>
                <a:cs typeface="Century Gothic"/>
              </a:rPr>
              <a:t>asegurar</a:t>
            </a:r>
            <a:r>
              <a:rPr lang="en-US" sz="2400" dirty="0" smtClean="0">
                <a:latin typeface="Century Gothic"/>
                <a:cs typeface="Century Gothic"/>
              </a:rPr>
              <a:t>  la  </a:t>
            </a:r>
            <a:r>
              <a:rPr lang="en-US" sz="2400" dirty="0" err="1" smtClean="0">
                <a:latin typeface="Century Gothic"/>
                <a:cs typeface="Century Gothic"/>
              </a:rPr>
              <a:t>vivencia</a:t>
            </a:r>
            <a:r>
              <a:rPr lang="en-US" sz="2400" dirty="0" smtClean="0">
                <a:latin typeface="Century Gothic"/>
                <a:cs typeface="Century Gothic"/>
              </a:rPr>
              <a:t> del </a:t>
            </a:r>
            <a:r>
              <a:rPr lang="en-US" sz="2400" dirty="0" err="1" smtClean="0">
                <a:latin typeface="Century Gothic"/>
                <a:cs typeface="Century Gothic"/>
              </a:rPr>
              <a:t>tema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en</a:t>
            </a:r>
            <a:r>
              <a:rPr lang="en-US" sz="2400" dirty="0" smtClean="0">
                <a:latin typeface="Century Gothic"/>
                <a:cs typeface="Century Gothic"/>
              </a:rPr>
              <a:t> </a:t>
            </a:r>
            <a:r>
              <a:rPr lang="en-US" sz="2400" dirty="0" err="1" smtClean="0">
                <a:latin typeface="Century Gothic"/>
                <a:cs typeface="Century Gothic"/>
              </a:rPr>
              <a:t>familia</a:t>
            </a:r>
            <a:r>
              <a:rPr lang="en-US" sz="2400" dirty="0" smtClean="0">
                <a:latin typeface="Century Gothic"/>
                <a:cs typeface="Century Gothic"/>
              </a:rPr>
              <a:t>.</a:t>
            </a:r>
          </a:p>
          <a:p>
            <a:pPr marL="0" indent="0">
              <a:buNone/>
            </a:pPr>
            <a:endParaRPr lang="en-US" sz="2400" b="1" dirty="0" smtClean="0">
              <a:solidFill>
                <a:srgbClr val="003300"/>
              </a:solidFill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sz="2400" b="1" dirty="0" smtClean="0">
              <a:solidFill>
                <a:srgbClr val="003300"/>
              </a:solidFill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sz="2400" b="1" dirty="0">
              <a:solidFill>
                <a:srgbClr val="003300"/>
              </a:solidFill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b="1" i="1" dirty="0" smtClean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b="1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46522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</TotalTime>
  <Words>1288</Words>
  <Application>Microsoft Office PowerPoint</Application>
  <PresentationFormat>Presentación en pantalla (4:3)</PresentationFormat>
  <Paragraphs>135</Paragraphs>
  <Slides>17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18" baseType="lpstr">
      <vt:lpstr>Office Theme</vt:lpstr>
      <vt:lpstr>  PLAN DE TRABAJO ÁREA I NACIONAL </vt:lpstr>
      <vt:lpstr>PLAN DE TRABAJO DEL EQUIPO COORDINADOR NACIONAL 2019-2022</vt:lpstr>
      <vt:lpstr> El Plan de Trabajo del ECN 2019-2022, está basado en tres objetivos generales que se describen a continuación: </vt:lpstr>
      <vt:lpstr>OBJETIVO 2: IMPULSAR EL INCREMENTO DE LA MEMBRESIA</vt:lpstr>
      <vt:lpstr>OBJETIVO 3: FORTALECER LA CAPACITACIÓN INTEGRAL DE LOS SERVIDORES</vt:lpstr>
      <vt:lpstr>LINEAS DE ACCIÓN ÁREA I</vt:lpstr>
      <vt:lpstr>LINEAS DE ACCIÓN ÁREA I</vt:lpstr>
      <vt:lpstr>Actividades de Secretarios Diocesanos de Área I para cumplir con las Líneas de Acción</vt:lpstr>
      <vt:lpstr>LINEA DE ACCIÓN No. 2 Asegurar la vivencia del tema en familia para promover que la familia sea fermento en la sociedad. </vt:lpstr>
      <vt:lpstr>LINEA DE ACCIÓN No. 4 Impulsar el correcto desarrollo de la metodología en las reuniones de Equipo Básico y Zonal</vt:lpstr>
      <vt:lpstr>LINEA DE ACCIÓN No. 6 Concientizar la efectiva vivencia de las acciones sugeridas como apoyo en el proceso de formación personal y familiar. </vt:lpstr>
      <vt:lpstr>LINEA DE ACCIÓN No. 8 Promover la autoevaluación de la vivencia de las 6 exigencias básicas </vt:lpstr>
      <vt:lpstr>OBJETIVO 2 </vt:lpstr>
      <vt:lpstr>LINEA DE ACCIÓN No. 5 Promover la creación de Equipos de pesca permanente, que utilicen diferentes métodos y estrategias para suscitar el interés por el MFC.</vt:lpstr>
      <vt:lpstr>LINEA DE ACCIÓN No. 6 Dar continuidad y facilitar la vivencia del Ciclo básico a matrimonios y personas que por su lengua, condición física o alguna otra limitación no puedan acceder a los materiales actuales. </vt:lpstr>
      <vt:lpstr>LINEA DE ACCIÓN No. 8 Asegurar que la BDW refleje la realidad de la Diócesis en cuanto al número de membresía, capacitaciones y momentos fuertes.</vt:lpstr>
      <vt:lpstr>¡¡MUCHAS GRACIAS!!</vt:lpstr>
    </vt:vector>
  </TitlesOfParts>
  <Company>sdfsdf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</dc:title>
  <dc:creator>sfsd sdfsdf</dc:creator>
  <cp:lastModifiedBy>Miguel Lavariega</cp:lastModifiedBy>
  <cp:revision>48</cp:revision>
  <dcterms:created xsi:type="dcterms:W3CDTF">2019-08-30T21:38:12Z</dcterms:created>
  <dcterms:modified xsi:type="dcterms:W3CDTF">2019-10-10T16:36:29Z</dcterms:modified>
</cp:coreProperties>
</file>

<file path=docProps/thumbnail.jpeg>
</file>